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9" r:id="rId2"/>
    <p:sldId id="264" r:id="rId3"/>
    <p:sldId id="265" r:id="rId4"/>
    <p:sldId id="260" r:id="rId5"/>
    <p:sldId id="284" r:id="rId6"/>
    <p:sldId id="266" r:id="rId7"/>
    <p:sldId id="267" r:id="rId8"/>
    <p:sldId id="257" r:id="rId9"/>
    <p:sldId id="285" r:id="rId10"/>
    <p:sldId id="262" r:id="rId11"/>
    <p:sldId id="263" r:id="rId12"/>
    <p:sldId id="256"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2" r:id="rId26"/>
    <p:sldId id="281" r:id="rId27"/>
    <p:sldId id="28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0016"/>
    <a:srgbClr val="D400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89426" autoAdjust="0"/>
  </p:normalViewPr>
  <p:slideViewPr>
    <p:cSldViewPr snapToGrid="0" showGuides="1">
      <p:cViewPr varScale="1">
        <p:scale>
          <a:sx n="76" d="100"/>
          <a:sy n="76" d="100"/>
        </p:scale>
        <p:origin x="1630" y="26"/>
      </p:cViewPr>
      <p:guideLst>
        <p:guide orient="horz" pos="68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EEE4C-4BBC-4E18-91DE-531EC52D8384}" type="datetimeFigureOut">
              <a:rPr lang="zh-CN" altLang="en-US" smtClean="0"/>
              <a:t>2019/11/7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579F6-229A-4391-9078-68F988E20468}" type="slidenum">
              <a:rPr lang="zh-CN" altLang="en-US" smtClean="0"/>
              <a:t>‹#›</a:t>
            </a:fld>
            <a:endParaRPr lang="zh-CN" altLang="en-US"/>
          </a:p>
        </p:txBody>
      </p:sp>
    </p:spTree>
    <p:extLst>
      <p:ext uri="{BB962C8B-B14F-4D97-AF65-F5344CB8AC3E}">
        <p14:creationId xmlns:p14="http://schemas.microsoft.com/office/powerpoint/2010/main" val="3383006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今天和大家一起学习的是上周五刚刚在</a:t>
            </a:r>
            <a:r>
              <a:rPr lang="en-US" altLang="zh-CN" dirty="0"/>
              <a:t>science</a:t>
            </a:r>
            <a:r>
              <a:rPr lang="zh-CN" altLang="en-US" dirty="0"/>
              <a:t>上发表的一篇文章，讲的是，致病菌激活根系内生微生物组抵抗病害的功能</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1</a:t>
            </a:fld>
            <a:endParaRPr lang="zh-CN" altLang="en-US"/>
          </a:p>
        </p:txBody>
      </p:sp>
    </p:spTree>
    <p:extLst>
      <p:ext uri="{BB962C8B-B14F-4D97-AF65-F5344CB8AC3E}">
        <p14:creationId xmlns:p14="http://schemas.microsoft.com/office/powerpoint/2010/main" val="1267130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首先作者分析不同实验组中真菌群落的差异，确定</a:t>
            </a:r>
            <a:r>
              <a:rPr lang="en-US" altLang="zh-CN" dirty="0"/>
              <a:t>S+R</a:t>
            </a:r>
            <a:r>
              <a:rPr lang="zh-CN" altLang="en-US" dirty="0"/>
              <a:t>组的植物根系确实受到致病菌的侵染。</a:t>
            </a:r>
            <a:r>
              <a:rPr lang="en-US" altLang="zh-CN" dirty="0"/>
              <a:t>A</a:t>
            </a:r>
            <a:r>
              <a:rPr lang="zh-CN" altLang="en-US" dirty="0"/>
              <a:t>图显示三个真菌群落组成显著不同；</a:t>
            </a:r>
            <a:r>
              <a:rPr lang="en-US" altLang="zh-CN" dirty="0"/>
              <a:t>B-C</a:t>
            </a:r>
            <a:r>
              <a:rPr lang="zh-CN" altLang="en-US" dirty="0"/>
              <a:t>可以看出，</a:t>
            </a:r>
            <a:r>
              <a:rPr lang="en-US" altLang="zh-CN" dirty="0"/>
              <a:t>S+R</a:t>
            </a:r>
            <a:r>
              <a:rPr lang="zh-CN" altLang="en-US" dirty="0"/>
              <a:t>组的</a:t>
            </a:r>
            <a:r>
              <a:rPr lang="en-US" altLang="zh-CN" dirty="0"/>
              <a:t>Rs</a:t>
            </a:r>
            <a:r>
              <a:rPr lang="zh-CN" altLang="en-US" dirty="0"/>
              <a:t>菌和其他两组的相对丰度有显著差异。另外从根系鲜重上看，三个处理组收集到的根系鲜重没有明显的差异，说明致病菌在抗病土壤中没有对植物造成明显病害。</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10</a:t>
            </a:fld>
            <a:endParaRPr lang="zh-CN" altLang="en-US"/>
          </a:p>
        </p:txBody>
      </p:sp>
    </p:spTree>
    <p:extLst>
      <p:ext uri="{BB962C8B-B14F-4D97-AF65-F5344CB8AC3E}">
        <p14:creationId xmlns:p14="http://schemas.microsoft.com/office/powerpoint/2010/main" val="161514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基于</a:t>
            </a:r>
            <a:r>
              <a:rPr lang="en-US" altLang="zh-CN" sz="1200" b="0" i="0" kern="1200" dirty="0">
                <a:solidFill>
                  <a:schemeClr val="tx1"/>
                </a:solidFill>
                <a:effectLst/>
                <a:latin typeface="+mn-lt"/>
                <a:ea typeface="+mn-ea"/>
                <a:cs typeface="+mn-cs"/>
              </a:rPr>
              <a:t>16S rRNA</a:t>
            </a:r>
            <a:r>
              <a:rPr lang="zh-CN" altLang="en-US" sz="1200" b="0" i="0" kern="1200" dirty="0">
                <a:solidFill>
                  <a:schemeClr val="tx1"/>
                </a:solidFill>
                <a:effectLst/>
                <a:latin typeface="+mn-lt"/>
                <a:ea typeface="+mn-ea"/>
                <a:cs typeface="+mn-cs"/>
              </a:rPr>
              <a:t>序列比较物种差异。最大的圈圈代表</a:t>
            </a:r>
            <a:r>
              <a:rPr lang="en-US" altLang="zh-CN" sz="1200" b="0" i="0" kern="1200" dirty="0">
                <a:solidFill>
                  <a:schemeClr val="tx1"/>
                </a:solidFill>
                <a:effectLst/>
                <a:latin typeface="+mn-lt"/>
                <a:ea typeface="+mn-ea"/>
                <a:cs typeface="+mn-cs"/>
              </a:rPr>
              <a:t>phylum</a:t>
            </a:r>
            <a:r>
              <a:rPr lang="zh-CN" altLang="en-US" sz="1200" b="0" i="0" kern="1200" dirty="0">
                <a:solidFill>
                  <a:schemeClr val="tx1"/>
                </a:solidFill>
                <a:effectLst/>
                <a:latin typeface="+mn-lt"/>
                <a:ea typeface="+mn-ea"/>
                <a:cs typeface="+mn-cs"/>
              </a:rPr>
              <a:t>水平，小的圈圈代表</a:t>
            </a:r>
            <a:r>
              <a:rPr lang="en-US" altLang="zh-CN" sz="1200" b="0" i="0" kern="1200" dirty="0">
                <a:solidFill>
                  <a:schemeClr val="tx1"/>
                </a:solidFill>
                <a:effectLst/>
                <a:latin typeface="+mn-lt"/>
                <a:ea typeface="+mn-ea"/>
                <a:cs typeface="+mn-cs"/>
              </a:rPr>
              <a:t>class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family</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genus</a:t>
            </a:r>
            <a:r>
              <a:rPr lang="zh-CN" altLang="en-US" sz="1200" b="0" i="0" kern="1200" dirty="0">
                <a:solidFill>
                  <a:schemeClr val="tx1"/>
                </a:solidFill>
                <a:effectLst/>
                <a:latin typeface="+mn-lt"/>
                <a:ea typeface="+mn-ea"/>
                <a:cs typeface="+mn-cs"/>
              </a:rPr>
              <a:t>，蓝色是，绿色是，黄色是，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从宏基因组序列中得到的</a:t>
            </a:r>
            <a:r>
              <a:rPr lang="en-US" altLang="zh-CN" sz="1200" b="0" i="0" kern="1200" dirty="0">
                <a:solidFill>
                  <a:schemeClr val="tx1"/>
                </a:solidFill>
                <a:effectLst/>
                <a:latin typeface="+mn-lt"/>
                <a:ea typeface="+mn-ea"/>
                <a:cs typeface="+mn-cs"/>
              </a:rPr>
              <a:t>16SrRNA</a:t>
            </a:r>
            <a:r>
              <a:rPr lang="zh-CN" altLang="en-US" sz="1200" b="0" i="0" kern="1200" dirty="0">
                <a:solidFill>
                  <a:schemeClr val="tx1"/>
                </a:solidFill>
                <a:effectLst/>
                <a:latin typeface="+mn-lt"/>
                <a:ea typeface="+mn-ea"/>
                <a:cs typeface="+mn-cs"/>
              </a:rPr>
              <a:t>数据中，可以看出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不接加入</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菌的</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土相比，</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条件下</a:t>
            </a:r>
            <a:r>
              <a:rPr lang="en-US" altLang="zh-CN" sz="1200" b="0" i="0" kern="1200" dirty="0">
                <a:solidFill>
                  <a:schemeClr val="tx1"/>
                </a:solidFill>
                <a:effectLst/>
                <a:latin typeface="+mn-lt"/>
                <a:ea typeface="+mn-ea"/>
                <a:cs typeface="+mn-cs"/>
              </a:rPr>
              <a:t>Proteobacteria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Bacteroidetes</a:t>
            </a:r>
            <a:r>
              <a:rPr lang="zh-CN" altLang="en-US" sz="1200" b="0" i="0" kern="1200" dirty="0">
                <a:solidFill>
                  <a:schemeClr val="tx1"/>
                </a:solidFill>
                <a:effectLst/>
                <a:latin typeface="+mn-lt"/>
                <a:ea typeface="+mn-ea"/>
                <a:cs typeface="+mn-cs"/>
              </a:rPr>
              <a:t>在根系内生细菌群落中占优势，其中</a:t>
            </a:r>
            <a:r>
              <a:rPr lang="zh-CN" altLang="en-US" dirty="0"/>
              <a:t>显著富集的十个</a:t>
            </a:r>
            <a:r>
              <a:rPr lang="en-US" altLang="zh-CN" dirty="0"/>
              <a:t>OTU</a:t>
            </a:r>
            <a:r>
              <a:rPr lang="zh-CN" altLang="en-US" dirty="0"/>
              <a:t>属于下列几个科</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11</a:t>
            </a:fld>
            <a:endParaRPr lang="zh-CN" altLang="en-US"/>
          </a:p>
        </p:txBody>
      </p:sp>
    </p:spTree>
    <p:extLst>
      <p:ext uri="{BB962C8B-B14F-4D97-AF65-F5344CB8AC3E}">
        <p14:creationId xmlns:p14="http://schemas.microsoft.com/office/powerpoint/2010/main" val="73705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细菌互作网络显示，</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组的互作网络最复杂，说明当微生物群面临环境扰动（例如病原体入侵）时，可能会发生</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样本中那些高度连接的网络。</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而且</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的互作节点属于拟杆菌的</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菌和</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菌以及假单胞菌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从测序数据中删除了拟杆菌的序列后，</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多样性大大降低，说明拟杆菌可能和抑菌表型相关。</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12</a:t>
            </a:fld>
            <a:endParaRPr lang="zh-CN" altLang="en-US"/>
          </a:p>
        </p:txBody>
      </p:sp>
    </p:spTree>
    <p:extLst>
      <p:ext uri="{BB962C8B-B14F-4D97-AF65-F5344CB8AC3E}">
        <p14:creationId xmlns:p14="http://schemas.microsoft.com/office/powerpoint/2010/main" val="22962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接下来是对功能基因的差异比较。在五万多个功能基因中，</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组和</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组相比只有</a:t>
            </a:r>
            <a:r>
              <a:rPr lang="en-US" altLang="zh-CN" sz="1200" b="0" i="0" kern="1200" dirty="0">
                <a:solidFill>
                  <a:schemeClr val="tx1"/>
                </a:solidFill>
                <a:effectLst/>
                <a:latin typeface="+mn-lt"/>
                <a:ea typeface="+mn-ea"/>
                <a:cs typeface="+mn-cs"/>
              </a:rPr>
              <a:t>402</a:t>
            </a:r>
            <a:r>
              <a:rPr lang="zh-CN" altLang="en-US" sz="1200" b="0" i="0" kern="1200" dirty="0">
                <a:solidFill>
                  <a:schemeClr val="tx1"/>
                </a:solidFill>
                <a:effectLst/>
                <a:latin typeface="+mn-lt"/>
                <a:ea typeface="+mn-ea"/>
                <a:cs typeface="+mn-cs"/>
              </a:rPr>
              <a:t>个富集基因；而</a:t>
            </a:r>
            <a:r>
              <a:rPr lang="en-US" altLang="zh-CN" sz="1200" b="0" i="0" kern="1200" dirty="0" err="1">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组和</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组相比，富集了</a:t>
            </a:r>
            <a:r>
              <a:rPr lang="en-US" altLang="zh-CN" sz="1200" b="0" i="0" kern="1200" dirty="0">
                <a:solidFill>
                  <a:schemeClr val="tx1"/>
                </a:solidFill>
                <a:effectLst/>
                <a:latin typeface="+mn-lt"/>
                <a:ea typeface="+mn-ea"/>
                <a:cs typeface="+mn-cs"/>
              </a:rPr>
              <a:t>4443</a:t>
            </a:r>
            <a:r>
              <a:rPr lang="zh-CN" altLang="en-US" sz="1200" b="0" i="0" kern="1200" dirty="0">
                <a:solidFill>
                  <a:schemeClr val="tx1"/>
                </a:solidFill>
                <a:effectLst/>
                <a:latin typeface="+mn-lt"/>
                <a:ea typeface="+mn-ea"/>
                <a:cs typeface="+mn-cs"/>
              </a:rPr>
              <a:t>多个功能基因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气泡图中每个气泡代表一个功能基因，气泡的大小代表富集的程度，蓝色表示</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组富集的基因，绿圈表示在</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中富集的，黄色是没有显著差异</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可以看到</a:t>
            </a:r>
            <a:r>
              <a:rPr lang="en-US" altLang="zh-CN" sz="1200" b="0" i="0" kern="1200" dirty="0">
                <a:solidFill>
                  <a:schemeClr val="tx1"/>
                </a:solidFill>
                <a:effectLst/>
                <a:latin typeface="+mn-lt"/>
                <a:ea typeface="+mn-ea"/>
                <a:cs typeface="+mn-cs"/>
              </a:rPr>
              <a:t>Rs</a:t>
            </a:r>
            <a:r>
              <a:rPr lang="zh-CN" altLang="en-US" sz="1200" b="0" i="0" kern="1200" dirty="0">
                <a:solidFill>
                  <a:schemeClr val="tx1"/>
                </a:solidFill>
                <a:effectLst/>
                <a:latin typeface="+mn-lt"/>
                <a:ea typeface="+mn-ea"/>
                <a:cs typeface="+mn-cs"/>
              </a:rPr>
              <a:t>侵染后细菌富集了大量功能基因，而且变形菌和拟杆菌中富集的基因最多</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4A579F6-229A-4391-9078-68F988E20468}" type="slidenum">
              <a:rPr lang="zh-CN" altLang="en-US" smtClean="0"/>
              <a:t>13</a:t>
            </a:fld>
            <a:endParaRPr lang="zh-CN" altLang="en-US"/>
          </a:p>
        </p:txBody>
      </p:sp>
    </p:spTree>
    <p:extLst>
      <p:ext uri="{BB962C8B-B14F-4D97-AF65-F5344CB8AC3E}">
        <p14:creationId xmlns:p14="http://schemas.microsoft.com/office/powerpoint/2010/main" val="292982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下面基于</a:t>
            </a:r>
            <a:r>
              <a:rPr lang="en-US" altLang="zh-CN" dirty="0"/>
              <a:t>COG</a:t>
            </a:r>
            <a:r>
              <a:rPr lang="zh-CN" altLang="en-US" dirty="0"/>
              <a:t>注释方法，对拟杆菌富集的功能基因做一个注释。可以看到</a:t>
            </a:r>
            <a:r>
              <a:rPr lang="en-US" altLang="zh-CN" dirty="0"/>
              <a:t>S+R</a:t>
            </a:r>
            <a:r>
              <a:rPr lang="zh-CN" altLang="en-US" dirty="0"/>
              <a:t>和</a:t>
            </a:r>
            <a:r>
              <a:rPr lang="en-US" altLang="zh-CN" dirty="0"/>
              <a:t>S</a:t>
            </a:r>
            <a:r>
              <a:rPr lang="zh-CN" altLang="en-US" dirty="0"/>
              <a:t>组相比，主要富集了大量的</a:t>
            </a:r>
            <a:r>
              <a:rPr lang="en-US" altLang="zh-CN" dirty="0"/>
              <a:t>Q</a:t>
            </a:r>
            <a:r>
              <a:rPr lang="zh-CN" altLang="en-US" dirty="0"/>
              <a:t>类基因，也就是次级代谢产物生物合成相关的基因；</a:t>
            </a:r>
            <a:r>
              <a:rPr lang="en-US" altLang="zh-CN" dirty="0"/>
              <a:t>S</a:t>
            </a:r>
            <a:r>
              <a:rPr lang="zh-CN" altLang="en-US" dirty="0"/>
              <a:t>和</a:t>
            </a:r>
            <a:r>
              <a:rPr lang="en-US" altLang="zh-CN" dirty="0"/>
              <a:t>C</a:t>
            </a:r>
            <a:r>
              <a:rPr lang="zh-CN" altLang="en-US" dirty="0"/>
              <a:t>相比，主要富集了</a:t>
            </a:r>
            <a:r>
              <a:rPr lang="en-US" altLang="zh-CN" dirty="0"/>
              <a:t>G</a:t>
            </a:r>
            <a:r>
              <a:rPr lang="zh-CN" altLang="en-US" dirty="0"/>
              <a:t>类基因，就是碳水化合物代谢相关的基因。下面通过两种分析方法进一步对这两类基因功能进行研究。</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14</a:t>
            </a:fld>
            <a:endParaRPr lang="zh-CN" altLang="en-US"/>
          </a:p>
        </p:txBody>
      </p:sp>
    </p:spTree>
    <p:extLst>
      <p:ext uri="{BB962C8B-B14F-4D97-AF65-F5344CB8AC3E}">
        <p14:creationId xmlns:p14="http://schemas.microsoft.com/office/powerpoint/2010/main" val="2951609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D30016"/>
                </a:solidFill>
              </a:rPr>
              <a:t>方形代表的显著上调的基因，到底是</a:t>
            </a:r>
            <a:r>
              <a:rPr lang="en-US" altLang="zh-CN" dirty="0">
                <a:solidFill>
                  <a:srgbClr val="D30016"/>
                </a:solidFill>
              </a:rPr>
              <a:t>S+R</a:t>
            </a:r>
            <a:r>
              <a:rPr lang="zh-CN" altLang="en-US" dirty="0">
                <a:solidFill>
                  <a:srgbClr val="D30016"/>
                </a:solidFill>
              </a:rPr>
              <a:t>，还是</a:t>
            </a:r>
            <a:r>
              <a:rPr lang="en-US" altLang="zh-CN" dirty="0">
                <a:solidFill>
                  <a:srgbClr val="D30016"/>
                </a:solidFill>
              </a:rPr>
              <a:t>S?</a:t>
            </a:r>
          </a:p>
          <a:p>
            <a:r>
              <a:rPr lang="zh-CN" altLang="en-US" dirty="0">
                <a:solidFill>
                  <a:srgbClr val="D30016"/>
                </a:solidFill>
              </a:rPr>
              <a:t>首先作者比较了</a:t>
            </a:r>
            <a:r>
              <a:rPr lang="en-US" altLang="zh-CN" dirty="0">
                <a:solidFill>
                  <a:srgbClr val="D30016"/>
                </a:solidFill>
              </a:rPr>
              <a:t>S</a:t>
            </a:r>
            <a:r>
              <a:rPr lang="zh-CN" altLang="en-US" dirty="0">
                <a:solidFill>
                  <a:srgbClr val="D30016"/>
                </a:solidFill>
              </a:rPr>
              <a:t>和</a:t>
            </a:r>
            <a:r>
              <a:rPr lang="en-US" altLang="zh-CN" dirty="0">
                <a:solidFill>
                  <a:srgbClr val="D30016"/>
                </a:solidFill>
              </a:rPr>
              <a:t>S+R</a:t>
            </a:r>
            <a:r>
              <a:rPr lang="zh-CN" altLang="en-US" dirty="0">
                <a:solidFill>
                  <a:srgbClr val="D30016"/>
                </a:solidFill>
              </a:rPr>
              <a:t>两组样品，碳水化合物酶相关基因的表达量差异，不同颜色</a:t>
            </a:r>
            <a:r>
              <a:rPr lang="zh-CN" altLang="en-US" dirty="0"/>
              <a:t>代表不同分类单元，可以看到在大多数细菌中，</a:t>
            </a:r>
            <a:r>
              <a:rPr lang="en-US" altLang="zh-CN" dirty="0"/>
              <a:t>Rs</a:t>
            </a:r>
            <a:r>
              <a:rPr lang="zh-CN" altLang="en-US" dirty="0"/>
              <a:t>侵染后，碳水化合物酶表达量都上升了</a:t>
            </a:r>
            <a:endParaRPr lang="en-US" altLang="zh-CN" dirty="0"/>
          </a:p>
          <a:p>
            <a:r>
              <a:rPr lang="zh-CN" altLang="en-US" dirty="0"/>
              <a:t>然后作者先对</a:t>
            </a:r>
            <a:r>
              <a:rPr lang="en-US" altLang="zh-CN" dirty="0"/>
              <a:t>C</a:t>
            </a:r>
            <a:r>
              <a:rPr lang="zh-CN" altLang="en-US" dirty="0"/>
              <a:t>菌中，碳水化合物相关酶的结构域做了相似性分析，不同的颜色代表不同的碳水化合物酶</a:t>
            </a:r>
            <a:r>
              <a:rPr lang="en-US" altLang="zh-CN" dirty="0"/>
              <a:t>,</a:t>
            </a:r>
          </a:p>
          <a:p>
            <a:r>
              <a:rPr lang="zh-CN" altLang="en-US" sz="1200" b="0" i="0" kern="1200" dirty="0">
                <a:solidFill>
                  <a:schemeClr val="tx1"/>
                </a:solidFill>
                <a:effectLst/>
                <a:latin typeface="+mn-lt"/>
                <a:ea typeface="+mn-ea"/>
                <a:cs typeface="+mn-cs"/>
              </a:rPr>
              <a:t>糖苷水解酶</a:t>
            </a:r>
            <a:r>
              <a:rPr lang="en-US" altLang="zh-CN" sz="1200" b="0" i="0" kern="1200" dirty="0">
                <a:solidFill>
                  <a:schemeClr val="tx1"/>
                </a:solidFill>
                <a:effectLst/>
                <a:latin typeface="+mn-lt"/>
                <a:ea typeface="+mn-ea"/>
                <a:cs typeface="+mn-cs"/>
              </a:rPr>
              <a:t>GHs</a:t>
            </a:r>
            <a:r>
              <a:rPr lang="zh-CN" altLang="en-US" sz="1200" b="0" i="0" kern="1200" dirty="0">
                <a:solidFill>
                  <a:schemeClr val="tx1"/>
                </a:solidFill>
                <a:effectLst/>
                <a:latin typeface="+mn-lt"/>
                <a:ea typeface="+mn-ea"/>
                <a:cs typeface="+mn-cs"/>
              </a:rPr>
              <a:t>和糖基转移酶</a:t>
            </a:r>
            <a:r>
              <a:rPr lang="en-US" altLang="zh-CN" sz="1200" b="0" i="0" kern="1200" dirty="0">
                <a:solidFill>
                  <a:schemeClr val="tx1"/>
                </a:solidFill>
                <a:effectLst/>
                <a:latin typeface="+mn-lt"/>
                <a:ea typeface="+mn-ea"/>
                <a:cs typeface="+mn-cs"/>
              </a:rPr>
              <a:t>GTs</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内生微生物组中更为丰富，并且和疾病抑制相关。</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Chitinophagaceae</a:t>
            </a:r>
            <a:r>
              <a:rPr lang="zh-CN" altLang="en-US" sz="1200" b="0" i="0" kern="1200" dirty="0">
                <a:solidFill>
                  <a:schemeClr val="tx1"/>
                </a:solidFill>
                <a:effectLst/>
                <a:latin typeface="+mn-lt"/>
                <a:ea typeface="+mn-ea"/>
                <a:cs typeface="+mn-cs"/>
              </a:rPr>
              <a:t>中含有几种酶，具有与真菌细胞壁降解相关的结构域</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15</a:t>
            </a:fld>
            <a:endParaRPr lang="zh-CN" altLang="en-US"/>
          </a:p>
        </p:txBody>
      </p:sp>
    </p:spTree>
    <p:extLst>
      <p:ext uri="{BB962C8B-B14F-4D97-AF65-F5344CB8AC3E}">
        <p14:creationId xmlns:p14="http://schemas.microsoft.com/office/powerpoint/2010/main" val="351140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除此之外，作者也研究了另外两种细菌的蛋白结构域，发现促进几丁质降解的相关酶也出现了富集。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而且这三个细菌富集的这些酶，仅有五个共有的结构域，表明这些内生菌在这个性状上功能冗余性不高。</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16</a:t>
            </a:fld>
            <a:endParaRPr lang="zh-CN" altLang="en-US"/>
          </a:p>
        </p:txBody>
      </p:sp>
    </p:spTree>
    <p:extLst>
      <p:ext uri="{BB962C8B-B14F-4D97-AF65-F5344CB8AC3E}">
        <p14:creationId xmlns:p14="http://schemas.microsoft.com/office/powerpoint/2010/main" val="3050008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除了酶之外，作者也详细分析了，真菌侵染后，表达量升高的次级代谢产物生物合成基因簇，简称</a:t>
            </a:r>
            <a:r>
              <a:rPr lang="en-US" altLang="zh-CN" dirty="0"/>
              <a:t>BGCs</a:t>
            </a:r>
          </a:p>
          <a:p>
            <a:r>
              <a:rPr lang="zh-CN" altLang="en-US" dirty="0"/>
              <a:t>通过这个软件进行注释后，发现共有</a:t>
            </a:r>
            <a:r>
              <a:rPr lang="en-US" altLang="zh-CN" dirty="0"/>
              <a:t>730</a:t>
            </a:r>
            <a:r>
              <a:rPr lang="zh-CN" altLang="en-US" dirty="0"/>
              <a:t>个</a:t>
            </a:r>
            <a:r>
              <a:rPr lang="en-US" altLang="zh-CN" dirty="0"/>
              <a:t>BGCs</a:t>
            </a:r>
            <a:r>
              <a:rPr lang="zh-CN" altLang="en-US" dirty="0"/>
              <a:t>与不同次级代谢产物</a:t>
            </a:r>
            <a:r>
              <a:rPr lang="zh-CN" altLang="en-US" sz="1200" b="0" i="0" kern="1200" dirty="0">
                <a:solidFill>
                  <a:schemeClr val="tx1"/>
                </a:solidFill>
                <a:effectLst/>
                <a:latin typeface="+mn-lt"/>
                <a:ea typeface="+mn-ea"/>
                <a:cs typeface="+mn-cs"/>
              </a:rPr>
              <a:t>生物合成相关，这些次级代谢产物包括</a:t>
            </a:r>
            <a:r>
              <a:rPr lang="en-US" altLang="zh-CN" sz="1200" b="0" i="0" kern="1200" dirty="0">
                <a:solidFill>
                  <a:schemeClr val="tx1"/>
                </a:solidFill>
                <a:effectLst/>
                <a:latin typeface="+mn-lt"/>
                <a:ea typeface="+mn-ea"/>
                <a:cs typeface="+mn-cs"/>
              </a:rPr>
              <a:t>NPRS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PKS</a:t>
            </a:r>
            <a:r>
              <a:rPr lang="zh-CN" altLang="en-US" sz="1200" b="0" i="0" kern="1200" dirty="0">
                <a:solidFill>
                  <a:schemeClr val="tx1"/>
                </a:solidFill>
                <a:effectLst/>
                <a:latin typeface="+mn-lt"/>
                <a:ea typeface="+mn-ea"/>
                <a:cs typeface="+mn-cs"/>
              </a:rPr>
              <a:t>等等。</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17</a:t>
            </a:fld>
            <a:endParaRPr lang="zh-CN" altLang="en-US"/>
          </a:p>
        </p:txBody>
      </p:sp>
    </p:spTree>
    <p:extLst>
      <p:ext uri="{BB962C8B-B14F-4D97-AF65-F5344CB8AC3E}">
        <p14:creationId xmlns:p14="http://schemas.microsoft.com/office/powerpoint/2010/main" val="1840159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在检测到的</a:t>
            </a:r>
            <a:r>
              <a:rPr lang="en-US" altLang="zh-CN" dirty="0"/>
              <a:t>BGCs</a:t>
            </a:r>
            <a:r>
              <a:rPr lang="zh-CN" altLang="en-US" dirty="0"/>
              <a:t>中，发现丰度最高的三类细菌中，</a:t>
            </a:r>
            <a:r>
              <a:rPr lang="en-US" altLang="zh-CN" dirty="0"/>
              <a:t>NRPS</a:t>
            </a:r>
            <a:r>
              <a:rPr lang="zh-CN" altLang="en-US" dirty="0"/>
              <a:t>基因簇个数最多；</a:t>
            </a: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NRPS</a:t>
            </a:r>
            <a:r>
              <a:rPr lang="zh-CN" altLang="en-US" sz="1200" b="0" i="0" kern="1200" dirty="0">
                <a:solidFill>
                  <a:schemeClr val="tx1"/>
                </a:solidFill>
                <a:effectLst/>
                <a:latin typeface="+mn-lt"/>
                <a:ea typeface="+mn-ea"/>
                <a:cs typeface="+mn-cs"/>
              </a:rPr>
              <a:t>基因簇的在不同处理组下的相对丰度比较显示，</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组丰度显著增加</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18</a:t>
            </a:fld>
            <a:endParaRPr lang="zh-CN" altLang="en-US"/>
          </a:p>
        </p:txBody>
      </p:sp>
    </p:spTree>
    <p:extLst>
      <p:ext uri="{BB962C8B-B14F-4D97-AF65-F5344CB8AC3E}">
        <p14:creationId xmlns:p14="http://schemas.microsoft.com/office/powerpoint/2010/main" val="3120687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到目前为止，作者回答了第一个科学问题，就是病原菌侵染对根系微生物组物种多样性和基因多样性的影响，找到了富集的细菌，以及细菌中表达量上升的碳水化合物活性酶基因、以及和</a:t>
            </a:r>
            <a:r>
              <a:rPr lang="en-US" altLang="zh-CN" dirty="0"/>
              <a:t>NRPS</a:t>
            </a:r>
            <a:r>
              <a:rPr lang="zh-CN" altLang="en-US" dirty="0"/>
              <a:t>相关的次级代谢产物生物合成基因簇。下面就是如何证明他们对病原菌起到抑制作用？</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19</a:t>
            </a:fld>
            <a:endParaRPr lang="zh-CN" altLang="en-US"/>
          </a:p>
        </p:txBody>
      </p:sp>
    </p:spTree>
    <p:extLst>
      <p:ext uri="{BB962C8B-B14F-4D97-AF65-F5344CB8AC3E}">
        <p14:creationId xmlns:p14="http://schemas.microsoft.com/office/powerpoint/2010/main" val="23755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简单介绍一下文章的作者，几位作者来自于荷兰</a:t>
            </a:r>
            <a:r>
              <a:rPr lang="zh-CN" altLang="en-US" sz="1200" b="0" i="0" kern="1200" dirty="0">
                <a:solidFill>
                  <a:schemeClr val="tx1"/>
                </a:solidFill>
                <a:effectLst/>
                <a:latin typeface="+mn-lt"/>
                <a:ea typeface="+mn-ea"/>
                <a:cs typeface="+mn-cs"/>
              </a:rPr>
              <a:t>生态学研究所、</a:t>
            </a:r>
            <a:r>
              <a:rPr lang="zh-CN" altLang="en-US" dirty="0"/>
              <a:t>莱顿大学、</a:t>
            </a:r>
            <a:r>
              <a:rPr lang="zh-CN" altLang="en-US" sz="1200" b="0" i="0" kern="1200" dirty="0">
                <a:solidFill>
                  <a:schemeClr val="tx1"/>
                </a:solidFill>
                <a:effectLst/>
                <a:latin typeface="+mn-lt"/>
                <a:ea typeface="+mn-ea"/>
                <a:cs typeface="+mn-cs"/>
              </a:rPr>
              <a:t>瓦格宁根大学的</a:t>
            </a:r>
            <a:r>
              <a:rPr lang="zh-CN" altLang="en-US" dirty="0"/>
              <a:t>几个研究团队，分别从事微生物生态、生物信息分析方面的研究</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2</a:t>
            </a:fld>
            <a:endParaRPr lang="zh-CN" altLang="en-US"/>
          </a:p>
        </p:txBody>
      </p:sp>
    </p:spTree>
    <p:extLst>
      <p:ext uri="{BB962C8B-B14F-4D97-AF65-F5344CB8AC3E}">
        <p14:creationId xmlns:p14="http://schemas.microsoft.com/office/powerpoint/2010/main" val="3548935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作者通过分离培养的方法，共培养了</a:t>
            </a:r>
            <a:r>
              <a:rPr lang="en-US" altLang="zh-CN" dirty="0"/>
              <a:t>900</a:t>
            </a:r>
            <a:r>
              <a:rPr lang="zh-CN" altLang="en-US" dirty="0"/>
              <a:t>多株内生细菌，通过系统发育分析发现大多也属于变形菌、拟杆菌</a:t>
            </a:r>
            <a:endParaRPr lang="en-US" altLang="zh-CN" dirty="0"/>
          </a:p>
          <a:p>
            <a:r>
              <a:rPr lang="zh-CN" altLang="en-US" dirty="0"/>
              <a:t>同时基于宏基因组数据，拼装了</a:t>
            </a:r>
            <a:r>
              <a:rPr lang="en-US" altLang="zh-CN" dirty="0"/>
              <a:t>25</a:t>
            </a:r>
            <a:r>
              <a:rPr lang="zh-CN" altLang="en-US" dirty="0"/>
              <a:t>个细菌基因组，根据看家基因和</a:t>
            </a:r>
            <a:r>
              <a:rPr lang="en-US" altLang="zh-CN" dirty="0"/>
              <a:t>BGCs</a:t>
            </a:r>
            <a:r>
              <a:rPr lang="zh-CN" altLang="en-US" dirty="0"/>
              <a:t>特定的基因设计引物，通过</a:t>
            </a:r>
            <a:r>
              <a:rPr lang="en-US" altLang="zh-CN" dirty="0"/>
              <a:t>PCR</a:t>
            </a:r>
            <a:r>
              <a:rPr lang="zh-CN" altLang="en-US" dirty="0"/>
              <a:t>从</a:t>
            </a:r>
            <a:r>
              <a:rPr lang="en-US" altLang="zh-CN" dirty="0"/>
              <a:t>900</a:t>
            </a:r>
            <a:r>
              <a:rPr lang="zh-CN" altLang="en-US" dirty="0"/>
              <a:t>多个细菌中筛选到</a:t>
            </a:r>
            <a:r>
              <a:rPr lang="en-US" altLang="zh-CN" dirty="0"/>
              <a:t>4</a:t>
            </a:r>
            <a:r>
              <a:rPr lang="zh-CN" altLang="en-US" dirty="0"/>
              <a:t>个</a:t>
            </a:r>
            <a:r>
              <a:rPr lang="en-US" altLang="zh-CN" dirty="0"/>
              <a:t>F</a:t>
            </a:r>
            <a:r>
              <a:rPr lang="zh-CN" altLang="en-US" dirty="0"/>
              <a:t>菌，具有相关的</a:t>
            </a:r>
            <a:r>
              <a:rPr lang="en-US" altLang="zh-CN" dirty="0"/>
              <a:t>BGCs</a:t>
            </a:r>
            <a:r>
              <a:rPr lang="zh-CN" altLang="en-US" dirty="0"/>
              <a:t>，其中有三个</a:t>
            </a:r>
            <a:r>
              <a:rPr lang="en-US" altLang="zh-CN" dirty="0"/>
              <a:t>BGCs</a:t>
            </a:r>
            <a:r>
              <a:rPr lang="zh-CN" altLang="en-US" dirty="0"/>
              <a:t>编码</a:t>
            </a:r>
            <a:r>
              <a:rPr lang="en-US" altLang="zh-CN" dirty="0"/>
              <a:t>NRPS</a:t>
            </a:r>
            <a:r>
              <a:rPr lang="zh-CN" altLang="en-US" dirty="0"/>
              <a:t>，另外一个编码</a:t>
            </a:r>
            <a:r>
              <a:rPr lang="en-US" altLang="zh-CN" dirty="0"/>
              <a:t>NRPS-PKS</a:t>
            </a:r>
            <a:r>
              <a:rPr lang="zh-CN" altLang="en-US" dirty="0"/>
              <a:t>杂化的一种代谢物</a:t>
            </a:r>
            <a:endParaRPr lang="en-US" altLang="zh-CN" dirty="0"/>
          </a:p>
          <a:p>
            <a:r>
              <a:rPr lang="zh-CN" altLang="en-US" dirty="0"/>
              <a:t>另外根据碳水化合物相关的酶</a:t>
            </a:r>
            <a:r>
              <a:rPr lang="en-US" altLang="zh-CN" dirty="0"/>
              <a:t>GH18</a:t>
            </a:r>
            <a:r>
              <a:rPr lang="zh-CN" altLang="en-US" dirty="0"/>
              <a:t>基因筛选了</a:t>
            </a:r>
            <a:r>
              <a:rPr lang="en-US" altLang="zh-CN" dirty="0"/>
              <a:t>3</a:t>
            </a:r>
            <a:r>
              <a:rPr lang="zh-CN" altLang="en-US" dirty="0"/>
              <a:t>个</a:t>
            </a:r>
            <a:r>
              <a:rPr lang="en-US" altLang="zh-CN" dirty="0"/>
              <a:t>C</a:t>
            </a:r>
            <a:r>
              <a:rPr lang="zh-CN" altLang="en-US" dirty="0"/>
              <a:t>菌</a:t>
            </a:r>
            <a:endParaRPr lang="en-US" altLang="zh-CN"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20</a:t>
            </a:fld>
            <a:endParaRPr lang="zh-CN" altLang="en-US"/>
          </a:p>
        </p:txBody>
      </p:sp>
    </p:spTree>
    <p:extLst>
      <p:ext uri="{BB962C8B-B14F-4D97-AF65-F5344CB8AC3E}">
        <p14:creationId xmlns:p14="http://schemas.microsoft.com/office/powerpoint/2010/main" val="2280675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将这</a:t>
            </a:r>
            <a:r>
              <a:rPr lang="en-US" altLang="zh-CN" dirty="0"/>
              <a:t>7</a:t>
            </a:r>
            <a:r>
              <a:rPr lang="zh-CN" altLang="en-US" dirty="0"/>
              <a:t>个菌和重新组装的</a:t>
            </a:r>
            <a:r>
              <a:rPr lang="en-US" altLang="zh-CN" dirty="0"/>
              <a:t>25</a:t>
            </a:r>
            <a:r>
              <a:rPr lang="zh-CN" altLang="en-US" dirty="0"/>
              <a:t>个细菌以及参考菌株放在一起构建系统发育树，结果显示培养的单菌与宏基因组组装的细菌基因组相似度极高</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21</a:t>
            </a:fld>
            <a:endParaRPr lang="zh-CN" altLang="en-US"/>
          </a:p>
        </p:txBody>
      </p:sp>
    </p:spTree>
    <p:extLst>
      <p:ext uri="{BB962C8B-B14F-4D97-AF65-F5344CB8AC3E}">
        <p14:creationId xmlns:p14="http://schemas.microsoft.com/office/powerpoint/2010/main" val="2691683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下面是功能试验的流程，</a:t>
            </a:r>
            <a:r>
              <a:rPr lang="en-US" altLang="zh-CN" dirty="0" err="1"/>
              <a:t>Syncom</a:t>
            </a:r>
            <a:r>
              <a:rPr lang="zh-CN" altLang="en-US" dirty="0"/>
              <a:t>中包含</a:t>
            </a:r>
            <a:r>
              <a:rPr lang="en-US" altLang="zh-CN" dirty="0"/>
              <a:t>3</a:t>
            </a:r>
            <a:r>
              <a:rPr lang="zh-CN" altLang="en-US" dirty="0"/>
              <a:t>个</a:t>
            </a:r>
            <a:r>
              <a:rPr lang="en-US" altLang="zh-CN" dirty="0"/>
              <a:t>C</a:t>
            </a:r>
            <a:r>
              <a:rPr lang="zh-CN" altLang="en-US" dirty="0"/>
              <a:t>菌和</a:t>
            </a:r>
            <a:r>
              <a:rPr lang="en-US" altLang="zh-CN" dirty="0"/>
              <a:t>4</a:t>
            </a:r>
            <a:r>
              <a:rPr lang="zh-CN" altLang="en-US" dirty="0"/>
              <a:t>个</a:t>
            </a:r>
            <a:r>
              <a:rPr lang="en-US" altLang="zh-CN" dirty="0"/>
              <a:t>F</a:t>
            </a:r>
            <a:r>
              <a:rPr lang="zh-CN" altLang="en-US" dirty="0"/>
              <a:t>菌</a:t>
            </a:r>
            <a:endParaRPr lang="en-US" altLang="zh-CN" dirty="0"/>
          </a:p>
          <a:p>
            <a:r>
              <a:rPr lang="zh-CN" altLang="en-US" dirty="0"/>
              <a:t>首先在处理组土壤中加入</a:t>
            </a:r>
            <a:r>
              <a:rPr lang="en-US" altLang="zh-CN" dirty="0" err="1"/>
              <a:t>Syncom</a:t>
            </a:r>
            <a:r>
              <a:rPr lang="zh-CN" altLang="en-US" dirty="0"/>
              <a:t>，播种甜菜种子后，对照组浇水，七天后一半接种致病菌，</a:t>
            </a:r>
            <a:r>
              <a:rPr lang="en-US" altLang="zh-CN" dirty="0"/>
              <a:t>28</a:t>
            </a:r>
            <a:r>
              <a:rPr lang="zh-CN" altLang="en-US" dirty="0"/>
              <a:t>天后观察发病情况，收集样品</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22</a:t>
            </a:fld>
            <a:endParaRPr lang="zh-CN" altLang="en-US"/>
          </a:p>
        </p:txBody>
      </p:sp>
    </p:spTree>
    <p:extLst>
      <p:ext uri="{BB962C8B-B14F-4D97-AF65-F5344CB8AC3E}">
        <p14:creationId xmlns:p14="http://schemas.microsoft.com/office/powerpoint/2010/main" val="2412353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qPCR</a:t>
            </a:r>
            <a:r>
              <a:rPr lang="zh-CN" altLang="en-US" sz="1200" b="0" i="0" kern="1200" dirty="0">
                <a:solidFill>
                  <a:schemeClr val="tx1"/>
                </a:solidFill>
                <a:effectLst/>
                <a:latin typeface="+mn-lt"/>
                <a:ea typeface="+mn-ea"/>
                <a:cs typeface="+mn-cs"/>
              </a:rPr>
              <a:t>分析，用合成菌群处理后的甜菜幼苗内生菌和根际，</a:t>
            </a:r>
            <a:r>
              <a:rPr lang="en-US" altLang="zh-CN" sz="1200" b="0" i="0" kern="1200" dirty="0">
                <a:solidFill>
                  <a:schemeClr val="tx1"/>
                </a:solidFill>
                <a:effectLst/>
                <a:latin typeface="+mn-lt"/>
                <a:ea typeface="+mn-ea"/>
                <a:cs typeface="+mn-cs"/>
              </a:rPr>
              <a:t>BGC298, BGC396, BGC471, BGC592, </a:t>
            </a:r>
            <a:r>
              <a:rPr lang="zh-CN" altLang="en-US" sz="1200" b="0" i="0" kern="1200" dirty="0">
                <a:solidFill>
                  <a:schemeClr val="tx1"/>
                </a:solidFill>
                <a:effectLst/>
                <a:latin typeface="+mn-lt"/>
                <a:ea typeface="+mn-ea"/>
                <a:cs typeface="+mn-cs"/>
              </a:rPr>
              <a:t>四个基因簇以及几丁质酶基因（</a:t>
            </a:r>
            <a:r>
              <a:rPr lang="en-US" altLang="zh-CN" sz="1200" b="0" i="0" kern="1200" dirty="0">
                <a:solidFill>
                  <a:schemeClr val="tx1"/>
                </a:solidFill>
                <a:effectLst/>
                <a:latin typeface="+mn-lt"/>
                <a:ea typeface="+mn-ea"/>
                <a:cs typeface="+mn-cs"/>
              </a:rPr>
              <a:t>GH18</a:t>
            </a:r>
            <a:r>
              <a:rPr lang="zh-CN" altLang="en-US" sz="1200" b="0" i="0" kern="1200" dirty="0">
                <a:solidFill>
                  <a:schemeClr val="tx1"/>
                </a:solidFill>
                <a:effectLst/>
                <a:latin typeface="+mn-lt"/>
                <a:ea typeface="+mn-ea"/>
                <a:cs typeface="+mn-cs"/>
              </a:rPr>
              <a:t>）的表达</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23</a:t>
            </a:fld>
            <a:endParaRPr lang="zh-CN" altLang="en-US"/>
          </a:p>
        </p:txBody>
      </p:sp>
    </p:spTree>
    <p:extLst>
      <p:ext uri="{BB962C8B-B14F-4D97-AF65-F5344CB8AC3E}">
        <p14:creationId xmlns:p14="http://schemas.microsoft.com/office/powerpoint/2010/main" val="2864046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和单独的菌群成员相比，</a:t>
            </a:r>
            <a:r>
              <a:rPr lang="en-US" altLang="zh-CN" sz="1200" b="0" i="0" kern="1200" dirty="0" err="1">
                <a:solidFill>
                  <a:schemeClr val="tx1"/>
                </a:solidFill>
                <a:effectLst/>
                <a:latin typeface="+mn-lt"/>
                <a:ea typeface="+mn-ea"/>
                <a:cs typeface="+mn-cs"/>
              </a:rPr>
              <a:t>Chitinophaga</a:t>
            </a:r>
            <a:r>
              <a:rPr lang="en-US" altLang="zh-CN" sz="1200" b="0" i="0" kern="1200" dirty="0">
                <a:solidFill>
                  <a:schemeClr val="tx1"/>
                </a:solidFill>
                <a:effectLst/>
                <a:latin typeface="+mn-lt"/>
                <a:ea typeface="+mn-ea"/>
                <a:cs typeface="+mn-cs"/>
              </a:rPr>
              <a:t> and Flavobacterium</a:t>
            </a:r>
            <a:r>
              <a:rPr lang="zh-CN" altLang="en-US" sz="1200" b="0" i="0" kern="1200" dirty="0">
                <a:solidFill>
                  <a:schemeClr val="tx1"/>
                </a:solidFill>
                <a:effectLst/>
                <a:latin typeface="+mn-lt"/>
                <a:ea typeface="+mn-ea"/>
                <a:cs typeface="+mn-cs"/>
              </a:rPr>
              <a:t>组成合成菌群后对真菌侵染植物根系有更强的更一致的保护作用</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24</a:t>
            </a:fld>
            <a:endParaRPr lang="zh-CN" altLang="en-US"/>
          </a:p>
        </p:txBody>
      </p:sp>
    </p:spTree>
    <p:extLst>
      <p:ext uri="{BB962C8B-B14F-4D97-AF65-F5344CB8AC3E}">
        <p14:creationId xmlns:p14="http://schemas.microsoft.com/office/powerpoint/2010/main" val="1900245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通过基因敲除技术得到了两个</a:t>
            </a:r>
            <a:r>
              <a:rPr lang="en-US" altLang="zh-CN" dirty="0"/>
              <a:t>BGC298</a:t>
            </a:r>
            <a:r>
              <a:rPr lang="zh-CN" altLang="en-US" dirty="0"/>
              <a:t>的突变体，</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Sanger</a:t>
            </a:r>
            <a:r>
              <a:rPr lang="zh-CN" altLang="en-US" sz="1200" b="0" i="0" kern="1200" dirty="0">
                <a:solidFill>
                  <a:schemeClr val="tx1"/>
                </a:solidFill>
                <a:effectLst/>
                <a:latin typeface="+mn-lt"/>
                <a:ea typeface="+mn-ea"/>
                <a:cs typeface="+mn-cs"/>
              </a:rPr>
              <a:t>测序，使用特异性引物验证</a:t>
            </a:r>
            <a:r>
              <a:rPr lang="en-US" altLang="zh-CN" sz="1200" b="0" i="0" kern="1200" dirty="0">
                <a:solidFill>
                  <a:schemeClr val="tx1"/>
                </a:solidFill>
                <a:effectLst/>
                <a:latin typeface="+mn-lt"/>
                <a:ea typeface="+mn-ea"/>
                <a:cs typeface="+mn-cs"/>
              </a:rPr>
              <a:t>PKS</a:t>
            </a:r>
            <a:r>
              <a:rPr lang="zh-CN" altLang="en-US" sz="1200" b="0" i="0" kern="1200" dirty="0">
                <a:solidFill>
                  <a:schemeClr val="tx1"/>
                </a:solidFill>
                <a:effectLst/>
                <a:latin typeface="+mn-lt"/>
                <a:ea typeface="+mn-ea"/>
                <a:cs typeface="+mn-cs"/>
              </a:rPr>
              <a:t>基因缺失</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25</a:t>
            </a:fld>
            <a:endParaRPr lang="zh-CN" altLang="en-US"/>
          </a:p>
        </p:txBody>
      </p:sp>
    </p:spTree>
    <p:extLst>
      <p:ext uri="{BB962C8B-B14F-4D97-AF65-F5344CB8AC3E}">
        <p14:creationId xmlns:p14="http://schemas.microsoft.com/office/powerpoint/2010/main" val="1157804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黑体" panose="02010609060101010101" pitchFamily="49" charset="-122"/>
                <a:ea typeface="黑体" panose="02010609060101010101" pitchFamily="49" charset="-122"/>
              </a:rPr>
              <a:t>2016</a:t>
            </a:r>
            <a:r>
              <a:rPr lang="zh-CN" altLang="en-US" sz="1200" dirty="0">
                <a:latin typeface="黑体" panose="02010609060101010101" pitchFamily="49" charset="-122"/>
                <a:ea typeface="黑体" panose="02010609060101010101" pitchFamily="49" charset="-122"/>
              </a:rPr>
              <a:t>年，本文的两个通讯作者在</a:t>
            </a:r>
            <a:r>
              <a:rPr lang="en-US" altLang="zh-CN" sz="1200" dirty="0">
                <a:latin typeface="黑体" panose="02010609060101010101" pitchFamily="49" charset="-122"/>
                <a:ea typeface="黑体" panose="02010609060101010101" pitchFamily="49" charset="-122"/>
              </a:rPr>
              <a:t>science</a:t>
            </a:r>
            <a:r>
              <a:rPr lang="zh-CN" altLang="en-US" sz="1200" dirty="0">
                <a:latin typeface="黑体" panose="02010609060101010101" pitchFamily="49" charset="-122"/>
                <a:ea typeface="黑体" panose="02010609060101010101" pitchFamily="49" charset="-122"/>
              </a:rPr>
              <a:t>上发表了一篇短文，提出对病害有抑制作用的土壤是一种特殊的生态系统。</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土壤中的致病菌第一次侵染植物，导致疾病爆发，此时的土壤是感病土壤。病害发生后宿主植物富集大量的微生物，与病原菌产生拮抗作用，土壤中的微生物种类增加。</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第二年种植的时候，土壤对病害就有了一定的抑制作用，发病率降低，此时土壤就成为了抗病土壤。</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E4A579F6-229A-4391-9078-68F988E20468}" type="slidenum">
              <a:rPr lang="zh-CN" altLang="en-US" smtClean="0"/>
              <a:t>3</a:t>
            </a:fld>
            <a:endParaRPr lang="zh-CN" altLang="en-US"/>
          </a:p>
        </p:txBody>
      </p:sp>
    </p:spTree>
    <p:extLst>
      <p:ext uri="{BB962C8B-B14F-4D97-AF65-F5344CB8AC3E}">
        <p14:creationId xmlns:p14="http://schemas.microsoft.com/office/powerpoint/2010/main" val="236447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那么根系微生物是怎么抗病的？</a:t>
            </a:r>
            <a:r>
              <a:rPr lang="en-US" altLang="zh-CN" dirty="0" err="1"/>
              <a:t>Dangl</a:t>
            </a:r>
            <a:r>
              <a:rPr lang="zh-CN" altLang="en-US" dirty="0"/>
              <a:t>在一篇综述里总结了微生物帮助植物对抗致病菌的两种途径。直接途径就是根系微生物直接和病原菌相互作用，干扰致病菌的分子机制，例如之前发表的小麦根系假单胞菌分泌一种物质使致病菌组蛋白乙酰化失调，从而抑制真菌生长；另外也有相关文章提到根系微生物组与致病菌竞争生态位。间接途径指的就是根系微生物刺激植物免疫系统，也有两类，一个是根系微生物组作为外界因子诱导植物产生对病菌的抗性，增加植物的敏感性，第二个是通过分子模式识别激活免疫系统</a:t>
            </a:r>
            <a:endParaRPr lang="en-US" altLang="zh-CN"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4</a:t>
            </a:fld>
            <a:endParaRPr lang="zh-CN" altLang="en-US"/>
          </a:p>
        </p:txBody>
      </p:sp>
    </p:spTree>
    <p:extLst>
      <p:ext uri="{BB962C8B-B14F-4D97-AF65-F5344CB8AC3E}">
        <p14:creationId xmlns:p14="http://schemas.microsoft.com/office/powerpoint/2010/main" val="334306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黑体" panose="02010609060101010101" pitchFamily="49" charset="-122"/>
                <a:ea typeface="黑体" panose="02010609060101010101" pitchFamily="49" charset="-122"/>
              </a:rPr>
              <a:t>在抗病土壤中，致病菌和根际微生物组</a:t>
            </a:r>
            <a:r>
              <a:rPr lang="zh-CN" altLang="en-US" sz="1200" b="0" dirty="0">
                <a:latin typeface="黑体" panose="02010609060101010101" pitchFamily="49" charset="-122"/>
                <a:ea typeface="黑体" panose="02010609060101010101" pitchFamily="49" charset="-122"/>
              </a:rPr>
              <a:t>的相互作用是怎样的？</a:t>
            </a:r>
            <a:r>
              <a:rPr lang="en-US" altLang="zh-CN" sz="1200" b="0" dirty="0">
                <a:latin typeface="黑体" panose="02010609060101010101" pitchFamily="49" charset="-122"/>
                <a:ea typeface="黑体" panose="02010609060101010101" pitchFamily="49" charset="-122"/>
              </a:rPr>
              <a:t>2015</a:t>
            </a:r>
            <a:r>
              <a:rPr lang="zh-CN" altLang="en-US" sz="1200" b="0" dirty="0">
                <a:latin typeface="黑体" panose="02010609060101010101" pitchFamily="49" charset="-122"/>
                <a:ea typeface="黑体" panose="02010609060101010101" pitchFamily="49" charset="-122"/>
              </a:rPr>
              <a:t>年，本文作者的研究团队对甜菜根际微生物组进行了初步研究，提出了一个假说，认为病原菌侵染后，植物分泌了一些草酸和苯乙酸，吸引了根系微生物组，进而抑制真菌生长，但是具体的机制还不清楚</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E4A579F6-229A-4391-9078-68F988E20468}" type="slidenum">
              <a:rPr lang="zh-CN" altLang="en-US" smtClean="0"/>
              <a:t>5</a:t>
            </a:fld>
            <a:endParaRPr lang="zh-CN" altLang="en-US"/>
          </a:p>
        </p:txBody>
      </p:sp>
    </p:spTree>
    <p:extLst>
      <p:ext uri="{BB962C8B-B14F-4D97-AF65-F5344CB8AC3E}">
        <p14:creationId xmlns:p14="http://schemas.microsoft.com/office/powerpoint/2010/main" val="20609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所以，在此基础上，本文以甜菜、引起甜菜根腐病的致病真菌</a:t>
            </a:r>
            <a:r>
              <a:rPr lang="en-US" altLang="zh-CN" dirty="0"/>
              <a:t>Rs</a:t>
            </a:r>
            <a:r>
              <a:rPr lang="zh-CN" altLang="en-US" dirty="0"/>
              <a:t>、以及根系内生微生物组为研究对象，提出两个主要的科学问题。第一个是从分类上出发，研究</a:t>
            </a:r>
            <a:r>
              <a:rPr lang="en-US" altLang="zh-CN" dirty="0"/>
              <a:t>……</a:t>
            </a:r>
            <a:r>
              <a:rPr lang="zh-CN" altLang="en-US" dirty="0"/>
              <a:t>；第二个是从功能上出发，探究</a:t>
            </a:r>
            <a:r>
              <a:rPr lang="en-US" altLang="zh-CN" dirty="0"/>
              <a:t>……</a:t>
            </a:r>
            <a:r>
              <a:rPr lang="zh-CN" altLang="en-US" dirty="0"/>
              <a:t>。同时这也是本研究的研究目的。</a:t>
            </a:r>
            <a:endParaRPr lang="en-US" altLang="zh-CN"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6</a:t>
            </a:fld>
            <a:endParaRPr lang="zh-CN" altLang="en-US"/>
          </a:p>
        </p:txBody>
      </p:sp>
    </p:spTree>
    <p:extLst>
      <p:ext uri="{BB962C8B-B14F-4D97-AF65-F5344CB8AC3E}">
        <p14:creationId xmlns:p14="http://schemas.microsoft.com/office/powerpoint/2010/main" val="318795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针对这两个科学问题，作者研究的思路是，</a:t>
            </a:r>
            <a:endParaRPr lang="en-US" altLang="zh-CN" dirty="0"/>
          </a:p>
          <a:p>
            <a:r>
              <a:rPr lang="zh-CN" altLang="en-US" dirty="0"/>
              <a:t>首先通过宏基因组测序和网络分析，研究群落结构和功能基因的差异，找到相关性；</a:t>
            </a:r>
            <a:endParaRPr lang="en-US" altLang="zh-CN" dirty="0"/>
          </a:p>
          <a:p>
            <a:r>
              <a:rPr lang="zh-CN" altLang="en-US" dirty="0"/>
              <a:t>然后再重建</a:t>
            </a:r>
            <a:r>
              <a:rPr lang="en-US" altLang="zh-CN" dirty="0" err="1"/>
              <a:t>Syncom</a:t>
            </a:r>
            <a:r>
              <a:rPr lang="zh-CN" altLang="en-US" dirty="0"/>
              <a:t>接种实验观察抗病表型，再通过基因定点突变验证功能基因簇对抗病的作用</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7</a:t>
            </a:fld>
            <a:endParaRPr lang="zh-CN" altLang="en-US"/>
          </a:p>
        </p:txBody>
      </p:sp>
    </p:spTree>
    <p:extLst>
      <p:ext uri="{BB962C8B-B14F-4D97-AF65-F5344CB8AC3E}">
        <p14:creationId xmlns:p14="http://schemas.microsoft.com/office/powerpoint/2010/main" val="393939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分别取田间感病土和抗病土。将甜菜幼苗分别种在两种土壤中，在种子萌发七天后，</a:t>
            </a:r>
            <a:r>
              <a:rPr lang="en-US" altLang="zh-CN" dirty="0"/>
              <a:t>C+R</a:t>
            </a:r>
            <a:r>
              <a:rPr lang="zh-CN" altLang="en-US" dirty="0"/>
              <a:t>组和</a:t>
            </a:r>
            <a:r>
              <a:rPr lang="en-US" altLang="zh-CN" dirty="0"/>
              <a:t>S+R</a:t>
            </a:r>
            <a:r>
              <a:rPr lang="zh-CN" altLang="en-US" dirty="0"/>
              <a:t>组的幼苗根部注射病原菌。</a:t>
            </a:r>
            <a:endParaRPr lang="en-US" altLang="zh-CN" dirty="0"/>
          </a:p>
          <a:p>
            <a:r>
              <a:rPr lang="zh-CN" altLang="en-US" dirty="0"/>
              <a:t>每盆</a:t>
            </a:r>
            <a:r>
              <a:rPr lang="en-US" altLang="zh-CN" dirty="0"/>
              <a:t>12</a:t>
            </a:r>
            <a:r>
              <a:rPr lang="zh-CN" altLang="en-US" dirty="0"/>
              <a:t>颗苗，生物学重复</a:t>
            </a:r>
            <a:r>
              <a:rPr lang="en-US" altLang="zh-CN" dirty="0"/>
              <a:t>4</a:t>
            </a:r>
            <a:r>
              <a:rPr lang="zh-CN" altLang="en-US" dirty="0"/>
              <a:t>次。四周后，收集没有发病的甜菜幼苗根系。</a:t>
            </a:r>
            <a:r>
              <a:rPr lang="en-US" altLang="zh-CN" dirty="0"/>
              <a:t>C+R</a:t>
            </a:r>
            <a:r>
              <a:rPr lang="zh-CN" altLang="en-US" dirty="0"/>
              <a:t>组发病率过高，根系样品不足</a:t>
            </a:r>
            <a:endParaRPr lang="en-US" altLang="zh-CN" dirty="0"/>
          </a:p>
          <a:p>
            <a:r>
              <a:rPr lang="zh-CN" altLang="en-US" dirty="0"/>
              <a:t>对根系表面消毒</a:t>
            </a:r>
            <a:r>
              <a:rPr lang="en-US" altLang="zh-CN" dirty="0"/>
              <a:t>-</a:t>
            </a:r>
            <a:r>
              <a:rPr lang="zh-CN" altLang="en-US" dirty="0"/>
              <a:t>过滤根系匀浆后</a:t>
            </a:r>
            <a:r>
              <a:rPr lang="en-US" altLang="zh-CN" dirty="0"/>
              <a:t>-</a:t>
            </a:r>
            <a:r>
              <a:rPr lang="zh-CN" altLang="en-US" dirty="0"/>
              <a:t>通过</a:t>
            </a:r>
            <a:endParaRPr lang="en-US" altLang="zh-CN"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8</a:t>
            </a:fld>
            <a:endParaRPr lang="zh-CN" altLang="en-US"/>
          </a:p>
        </p:txBody>
      </p:sp>
    </p:spTree>
    <p:extLst>
      <p:ext uri="{BB962C8B-B14F-4D97-AF65-F5344CB8AC3E}">
        <p14:creationId xmlns:p14="http://schemas.microsoft.com/office/powerpoint/2010/main" val="233167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latin typeface="Arial" panose="020B0604020202020204" pitchFamily="34" charset="0"/>
                <a:ea typeface="黑体" panose="02010609060101010101" pitchFamily="49" charset="-122"/>
                <a:cs typeface="Arial" panose="020B0604020202020204" pitchFamily="34" charset="0"/>
              </a:rPr>
              <a:t>Nycodenz是一种化学试剂，用于有效地分离细胞。这是通过密度梯度离心方法分离细胞的示意图。细胞在白色带状区。</a:t>
            </a:r>
            <a:endParaRPr lang="zh-CN" altLang="en-US" b="0"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9</a:t>
            </a:fld>
            <a:endParaRPr lang="zh-CN" altLang="en-US"/>
          </a:p>
        </p:txBody>
      </p:sp>
    </p:spTree>
    <p:extLst>
      <p:ext uri="{BB962C8B-B14F-4D97-AF65-F5344CB8AC3E}">
        <p14:creationId xmlns:p14="http://schemas.microsoft.com/office/powerpoint/2010/main" val="157175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584263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261555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7606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1230759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147762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2122816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1792581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2914700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855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368893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85E049B-0541-435C-9CF8-C43415AF2A37}" type="datetimeFigureOut">
              <a:rPr lang="zh-CN" altLang="en-US" smtClean="0"/>
              <a:t>2019/11/7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2216785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5E049B-0541-435C-9CF8-C43415AF2A37}" type="datetimeFigureOut">
              <a:rPr lang="zh-CN" altLang="en-US" smtClean="0"/>
              <a:t>2019/11/7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3315628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6.jp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nioo.knaw.nl/nl/department/microbial-ecology"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www.researchgate.net/institution/University_of_Antioquia" TargetMode="External"/><Relationship Id="rId4" Type="http://schemas.openxmlformats.org/officeDocument/2006/relationships/image" Target="../media/image4.jpeg"/><Relationship Id="rId9" Type="http://schemas.openxmlformats.org/officeDocument/2006/relationships/image" Target="../media/image8.jp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078D3F-BAD1-477B-91D5-AC9B20DC4881}"/>
              </a:ext>
            </a:extLst>
          </p:cNvPr>
          <p:cNvPicPr>
            <a:picLocks noChangeAspect="1"/>
          </p:cNvPicPr>
          <p:nvPr/>
        </p:nvPicPr>
        <p:blipFill rotWithShape="1">
          <a:blip r:embed="rId3"/>
          <a:srcRect b="62740"/>
          <a:stretch/>
        </p:blipFill>
        <p:spPr>
          <a:xfrm>
            <a:off x="370383" y="1918609"/>
            <a:ext cx="8488958" cy="2400979"/>
          </a:xfrm>
          <a:prstGeom prst="rect">
            <a:avLst/>
          </a:prstGeom>
        </p:spPr>
      </p:pic>
      <p:pic>
        <p:nvPicPr>
          <p:cNvPr id="5" name="图片 4">
            <a:extLst>
              <a:ext uri="{FF2B5EF4-FFF2-40B4-BE49-F238E27FC236}">
                <a16:creationId xmlns:a16="http://schemas.microsoft.com/office/drawing/2014/main" id="{8761DDAD-918C-44C6-8274-D94047A4D708}"/>
              </a:ext>
            </a:extLst>
          </p:cNvPr>
          <p:cNvPicPr>
            <a:picLocks noChangeAspect="1"/>
          </p:cNvPicPr>
          <p:nvPr/>
        </p:nvPicPr>
        <p:blipFill rotWithShape="1">
          <a:blip r:embed="rId3"/>
          <a:srcRect t="91931"/>
          <a:stretch/>
        </p:blipFill>
        <p:spPr>
          <a:xfrm>
            <a:off x="415857" y="4605594"/>
            <a:ext cx="8488958" cy="519953"/>
          </a:xfrm>
          <a:prstGeom prst="rect">
            <a:avLst/>
          </a:prstGeom>
        </p:spPr>
      </p:pic>
      <p:sp>
        <p:nvSpPr>
          <p:cNvPr id="6" name="文本框 5">
            <a:extLst>
              <a:ext uri="{FF2B5EF4-FFF2-40B4-BE49-F238E27FC236}">
                <a16:creationId xmlns:a16="http://schemas.microsoft.com/office/drawing/2014/main" id="{5700A6D5-87AC-4B5A-9141-0CD0170265D8}"/>
              </a:ext>
            </a:extLst>
          </p:cNvPr>
          <p:cNvSpPr txBox="1"/>
          <p:nvPr/>
        </p:nvSpPr>
        <p:spPr>
          <a:xfrm>
            <a:off x="6485094" y="5242614"/>
            <a:ext cx="2141325" cy="1422825"/>
          </a:xfrm>
          <a:prstGeom prst="rect">
            <a:avLst/>
          </a:prstGeom>
          <a:noFill/>
        </p:spPr>
        <p:txBody>
          <a:bodyPr wrap="square" rtlCol="0">
            <a:spAutoFit/>
          </a:bodyPr>
          <a:lstStyle/>
          <a:p>
            <a:pPr algn="r">
              <a:lnSpc>
                <a:spcPct val="150000"/>
              </a:lnSpc>
            </a:pPr>
            <a:r>
              <a:rPr lang="zh-CN" altLang="en-US" sz="2000" b="1" dirty="0">
                <a:latin typeface="华文中宋" panose="02010600040101010101" pitchFamily="2" charset="-122"/>
                <a:ea typeface="华文中宋" panose="02010600040101010101" pitchFamily="2" charset="-122"/>
              </a:rPr>
              <a:t>文献阅读</a:t>
            </a:r>
            <a:endParaRPr lang="en-US" altLang="zh-CN" sz="2000" b="1" dirty="0">
              <a:latin typeface="华文中宋" panose="02010600040101010101" pitchFamily="2" charset="-122"/>
              <a:ea typeface="华文中宋" panose="02010600040101010101" pitchFamily="2" charset="-122"/>
            </a:endParaRPr>
          </a:p>
          <a:p>
            <a:pPr algn="r">
              <a:lnSpc>
                <a:spcPct val="150000"/>
              </a:lnSpc>
            </a:pPr>
            <a:r>
              <a:rPr lang="zh-CN" altLang="en-US" sz="2000" b="1" dirty="0">
                <a:latin typeface="华文中宋" panose="02010600040101010101" pitchFamily="2" charset="-122"/>
                <a:ea typeface="华文中宋" panose="02010600040101010101" pitchFamily="2" charset="-122"/>
              </a:rPr>
              <a:t>秦媛</a:t>
            </a:r>
            <a:endParaRPr lang="en-US" altLang="zh-CN" sz="2000" b="1" dirty="0">
              <a:latin typeface="华文中宋" panose="02010600040101010101" pitchFamily="2" charset="-122"/>
              <a:ea typeface="华文中宋" panose="02010600040101010101" pitchFamily="2" charset="-122"/>
            </a:endParaRPr>
          </a:p>
          <a:p>
            <a:pPr algn="r">
              <a:lnSpc>
                <a:spcPct val="150000"/>
              </a:lnSpc>
            </a:pPr>
            <a:r>
              <a:rPr lang="en-US" altLang="zh-CN" sz="2000" b="1" dirty="0">
                <a:latin typeface="华文中宋" panose="02010600040101010101" pitchFamily="2" charset="-122"/>
                <a:ea typeface="华文中宋" panose="02010600040101010101" pitchFamily="2" charset="-122"/>
              </a:rPr>
              <a:t>2019.11.8</a:t>
            </a:r>
            <a:endParaRPr lang="en-US" altLang="zh-CN" sz="2800" b="1" dirty="0">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B29041A7-FCD3-4BE1-A4CC-13C6ED2DA047}"/>
              </a:ext>
            </a:extLst>
          </p:cNvPr>
          <p:cNvPicPr>
            <a:picLocks noChangeAspect="1"/>
          </p:cNvPicPr>
          <p:nvPr/>
        </p:nvPicPr>
        <p:blipFill>
          <a:blip r:embed="rId4"/>
          <a:stretch>
            <a:fillRect/>
          </a:stretch>
        </p:blipFill>
        <p:spPr>
          <a:xfrm>
            <a:off x="7581280" y="1170850"/>
            <a:ext cx="1007039" cy="461753"/>
          </a:xfrm>
          <a:prstGeom prst="rect">
            <a:avLst/>
          </a:prstGeom>
        </p:spPr>
      </p:pic>
      <p:sp>
        <p:nvSpPr>
          <p:cNvPr id="3" name="矩形 2">
            <a:extLst>
              <a:ext uri="{FF2B5EF4-FFF2-40B4-BE49-F238E27FC236}">
                <a16:creationId xmlns:a16="http://schemas.microsoft.com/office/drawing/2014/main" id="{0D30C884-B9EB-47F1-8488-666F480DD319}"/>
              </a:ext>
            </a:extLst>
          </p:cNvPr>
          <p:cNvSpPr/>
          <p:nvPr/>
        </p:nvSpPr>
        <p:spPr>
          <a:xfrm>
            <a:off x="415857" y="1170850"/>
            <a:ext cx="6387604" cy="461665"/>
          </a:xfrm>
          <a:prstGeom prst="rect">
            <a:avLst/>
          </a:prstGeom>
          <a:solidFill>
            <a:schemeClr val="bg2">
              <a:lumMod val="25000"/>
            </a:schemeClr>
          </a:solidFill>
        </p:spPr>
        <p:txBody>
          <a:bodyPr wrap="square">
            <a:spAutoFit/>
          </a:bodyPr>
          <a:lstStyle/>
          <a:p>
            <a:r>
              <a:rPr lang="zh-CN" altLang="en-US" sz="2400" dirty="0">
                <a:solidFill>
                  <a:schemeClr val="bg1"/>
                </a:solidFill>
                <a:latin typeface="华文中宋" panose="02010600040101010101" pitchFamily="2" charset="-122"/>
                <a:ea typeface="华文中宋" panose="02010600040101010101" pitchFamily="2" charset="-122"/>
              </a:rPr>
              <a:t>致病菌激活根系内生微生物组抵抗病害的功能</a:t>
            </a:r>
          </a:p>
        </p:txBody>
      </p:sp>
    </p:spTree>
    <p:extLst>
      <p:ext uri="{BB962C8B-B14F-4D97-AF65-F5344CB8AC3E}">
        <p14:creationId xmlns:p14="http://schemas.microsoft.com/office/powerpoint/2010/main" val="451573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D6F40EA-B03D-4EE0-B154-CF6B900708A3}"/>
              </a:ext>
            </a:extLst>
          </p:cNvPr>
          <p:cNvSpPr txBox="1"/>
          <p:nvPr/>
        </p:nvSpPr>
        <p:spPr>
          <a:xfrm>
            <a:off x="156881" y="112076"/>
            <a:ext cx="8222535" cy="461665"/>
          </a:xfrm>
          <a:prstGeom prst="rect">
            <a:avLst/>
          </a:prstGeom>
          <a:noFill/>
        </p:spPr>
        <p:txBody>
          <a:bodyPr wrap="square" rtlCol="0">
            <a:spAutoFit/>
          </a:bodyPr>
          <a:lstStyle>
            <a:defPPr>
              <a:defRPr lang="en-US"/>
            </a:defPPr>
            <a:lvl1pPr>
              <a:defRPr sz="2400" b="1">
                <a:latin typeface="Arial" panose="020B0604020202020204" pitchFamily="34" charset="0"/>
                <a:ea typeface="黑体" panose="02010609060101010101" pitchFamily="49" charset="-122"/>
                <a:cs typeface="Arial" panose="020B0604020202020204" pitchFamily="34" charset="0"/>
              </a:defRPr>
            </a:lvl1pPr>
          </a:lstStyle>
          <a:p>
            <a:r>
              <a:rPr lang="en-US" altLang="zh-CN" dirty="0"/>
              <a:t>S+R</a:t>
            </a:r>
            <a:r>
              <a:rPr lang="zh-CN" altLang="en-US" dirty="0"/>
              <a:t>实验组中，</a:t>
            </a:r>
            <a:r>
              <a:rPr lang="en-US" altLang="zh-CN" dirty="0"/>
              <a:t>Rs</a:t>
            </a:r>
            <a:r>
              <a:rPr lang="zh-CN" altLang="en-US" dirty="0"/>
              <a:t>致病菌成功定于根系，并未产生病害</a:t>
            </a:r>
            <a:endParaRPr lang="en-US" altLang="zh-CN" dirty="0"/>
          </a:p>
        </p:txBody>
      </p:sp>
      <p:pic>
        <p:nvPicPr>
          <p:cNvPr id="6" name="图片 5">
            <a:extLst>
              <a:ext uri="{FF2B5EF4-FFF2-40B4-BE49-F238E27FC236}">
                <a16:creationId xmlns:a16="http://schemas.microsoft.com/office/drawing/2014/main" id="{F347D23D-2541-48B1-A1BB-FC92BB4CC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8" y="1758625"/>
            <a:ext cx="8659422" cy="2215838"/>
          </a:xfrm>
          <a:prstGeom prst="rect">
            <a:avLst/>
          </a:prstGeom>
        </p:spPr>
      </p:pic>
      <p:sp>
        <p:nvSpPr>
          <p:cNvPr id="7" name="文本框 6">
            <a:extLst>
              <a:ext uri="{FF2B5EF4-FFF2-40B4-BE49-F238E27FC236}">
                <a16:creationId xmlns:a16="http://schemas.microsoft.com/office/drawing/2014/main" id="{F48D439A-C485-4DB2-A239-1D437CC3B671}"/>
              </a:ext>
            </a:extLst>
          </p:cNvPr>
          <p:cNvSpPr txBox="1"/>
          <p:nvPr/>
        </p:nvSpPr>
        <p:spPr>
          <a:xfrm>
            <a:off x="453582" y="945645"/>
            <a:ext cx="2847557" cy="783163"/>
          </a:xfrm>
          <a:prstGeom prst="rect">
            <a:avLst/>
          </a:prstGeom>
          <a:solidFill>
            <a:schemeClr val="bg1"/>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en-US" altLang="zh-CN" sz="1600" dirty="0" err="1"/>
              <a:t>CPCoA</a:t>
            </a:r>
            <a:r>
              <a:rPr lang="zh-CN" altLang="en-US" sz="1600" dirty="0"/>
              <a:t>：内生真菌群落组成在三种土壤中显著不同</a:t>
            </a:r>
            <a:endParaRPr lang="en-US" altLang="zh-CN" sz="1600" dirty="0"/>
          </a:p>
        </p:txBody>
      </p:sp>
      <p:sp>
        <p:nvSpPr>
          <p:cNvPr id="8" name="矩形 7">
            <a:extLst>
              <a:ext uri="{FF2B5EF4-FFF2-40B4-BE49-F238E27FC236}">
                <a16:creationId xmlns:a16="http://schemas.microsoft.com/office/drawing/2014/main" id="{C5585AED-9656-4798-9BA3-A3FD500E46C9}"/>
              </a:ext>
            </a:extLst>
          </p:cNvPr>
          <p:cNvSpPr/>
          <p:nvPr/>
        </p:nvSpPr>
        <p:spPr>
          <a:xfrm>
            <a:off x="4268148" y="975462"/>
            <a:ext cx="4032142" cy="783163"/>
          </a:xfrm>
          <a:prstGeom prst="rect">
            <a:avLst/>
          </a:prstGeom>
          <a:solidFill>
            <a:schemeClr val="bg1"/>
          </a:solidFill>
        </p:spPr>
        <p:txBody>
          <a:bodyPr wrap="square" rtlCol="0">
            <a:spAutoFit/>
          </a:bodyPr>
          <a:lstStyle/>
          <a:p>
            <a:pPr algn="ctr">
              <a:lnSpc>
                <a:spcPct val="150000"/>
              </a:lnSpc>
            </a:pPr>
            <a:r>
              <a:rPr lang="zh-CN" altLang="en-US" sz="1600" dirty="0">
                <a:latin typeface="Arial" panose="020B0604020202020204" pitchFamily="34" charset="0"/>
                <a:ea typeface="黑体" panose="02010609060101010101" pitchFamily="49" charset="-122"/>
                <a:cs typeface="Arial" panose="020B0604020202020204" pitchFamily="34" charset="0"/>
              </a:rPr>
              <a:t>和</a:t>
            </a:r>
            <a:r>
              <a:rPr lang="en-US" altLang="zh-CN" sz="1600" dirty="0">
                <a:latin typeface="Arial" panose="020B0604020202020204" pitchFamily="34" charset="0"/>
                <a:ea typeface="黑体" panose="02010609060101010101" pitchFamily="49" charset="-122"/>
                <a:cs typeface="Arial" panose="020B0604020202020204" pitchFamily="34" charset="0"/>
              </a:rPr>
              <a:t>C</a:t>
            </a:r>
            <a:r>
              <a:rPr lang="zh-CN" altLang="en-US" sz="1600" dirty="0">
                <a:latin typeface="Arial" panose="020B0604020202020204" pitchFamily="34" charset="0"/>
                <a:ea typeface="黑体" panose="02010609060101010101" pitchFamily="49" charset="-122"/>
                <a:cs typeface="Arial" panose="020B0604020202020204" pitchFamily="34" charset="0"/>
              </a:rPr>
              <a:t>组或</a:t>
            </a:r>
            <a:r>
              <a:rPr lang="en-US" altLang="zh-CN" sz="1600" dirty="0">
                <a:latin typeface="Arial" panose="020B0604020202020204" pitchFamily="34" charset="0"/>
                <a:ea typeface="黑体" panose="02010609060101010101" pitchFamily="49" charset="-122"/>
                <a:cs typeface="Arial" panose="020B0604020202020204" pitchFamily="34" charset="0"/>
              </a:rPr>
              <a:t>S</a:t>
            </a:r>
            <a:r>
              <a:rPr lang="zh-CN" altLang="en-US" sz="1600" dirty="0">
                <a:latin typeface="Arial" panose="020B0604020202020204" pitchFamily="34" charset="0"/>
                <a:ea typeface="黑体" panose="02010609060101010101" pitchFamily="49" charset="-122"/>
                <a:cs typeface="Arial" panose="020B0604020202020204" pitchFamily="34" charset="0"/>
              </a:rPr>
              <a:t>组相比</a:t>
            </a:r>
            <a:endParaRPr lang="en-US" altLang="zh-CN" sz="1600" dirty="0">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S+R</a:t>
            </a:r>
            <a:r>
              <a:rPr lang="zh-CN" altLang="en-US" sz="1600" dirty="0">
                <a:latin typeface="Arial" panose="020B0604020202020204" pitchFamily="34" charset="0"/>
                <a:ea typeface="黑体" panose="02010609060101010101" pitchFamily="49" charset="-122"/>
                <a:cs typeface="Arial" panose="020B0604020202020204" pitchFamily="34" charset="0"/>
              </a:rPr>
              <a:t>组中，</a:t>
            </a:r>
            <a:r>
              <a:rPr lang="en-US" altLang="zh-CN" sz="1600" dirty="0">
                <a:latin typeface="Arial" panose="020B0604020202020204" pitchFamily="34" charset="0"/>
                <a:ea typeface="黑体" panose="02010609060101010101" pitchFamily="49" charset="-122"/>
                <a:cs typeface="Arial" panose="020B0604020202020204" pitchFamily="34" charset="0"/>
              </a:rPr>
              <a:t>Rs</a:t>
            </a:r>
            <a:r>
              <a:rPr lang="zh-CN" altLang="en-US" sz="1600" dirty="0">
                <a:latin typeface="Arial" panose="020B0604020202020204" pitchFamily="34" charset="0"/>
                <a:ea typeface="黑体" panose="02010609060101010101" pitchFamily="49" charset="-122"/>
                <a:cs typeface="Arial" panose="020B0604020202020204" pitchFamily="34" charset="0"/>
              </a:rPr>
              <a:t>致病菌的</a:t>
            </a:r>
            <a:r>
              <a:rPr lang="en-US" altLang="zh-CN" sz="1600" dirty="0">
                <a:latin typeface="Arial" panose="020B0604020202020204" pitchFamily="34" charset="0"/>
                <a:ea typeface="黑体" panose="02010609060101010101" pitchFamily="49" charset="-122"/>
                <a:cs typeface="Arial" panose="020B0604020202020204" pitchFamily="34" charset="0"/>
              </a:rPr>
              <a:t>reads</a:t>
            </a:r>
            <a:r>
              <a:rPr lang="zh-CN" altLang="en-US" sz="1600" dirty="0">
                <a:latin typeface="Arial" panose="020B0604020202020204" pitchFamily="34" charset="0"/>
                <a:ea typeface="黑体" panose="02010609060101010101" pitchFamily="49" charset="-122"/>
                <a:cs typeface="Arial" panose="020B0604020202020204" pitchFamily="34" charset="0"/>
              </a:rPr>
              <a:t>显著增加</a:t>
            </a:r>
          </a:p>
        </p:txBody>
      </p:sp>
      <p:pic>
        <p:nvPicPr>
          <p:cNvPr id="10" name="图片 9">
            <a:extLst>
              <a:ext uri="{FF2B5EF4-FFF2-40B4-BE49-F238E27FC236}">
                <a16:creationId xmlns:a16="http://schemas.microsoft.com/office/drawing/2014/main" id="{AFEBB7E3-F9D0-4F79-8DDA-95EDE907E1F4}"/>
              </a:ext>
            </a:extLst>
          </p:cNvPr>
          <p:cNvPicPr>
            <a:picLocks noChangeAspect="1"/>
          </p:cNvPicPr>
          <p:nvPr/>
        </p:nvPicPr>
        <p:blipFill rotWithShape="1">
          <a:blip r:embed="rId4">
            <a:extLst>
              <a:ext uri="{28A0092B-C50C-407E-A947-70E740481C1C}">
                <a14:useLocalDpi xmlns:a14="http://schemas.microsoft.com/office/drawing/2010/main" val="0"/>
              </a:ext>
            </a:extLst>
          </a:blip>
          <a:srcRect r="72574" b="76781"/>
          <a:stretch/>
        </p:blipFill>
        <p:spPr>
          <a:xfrm>
            <a:off x="453582" y="4268336"/>
            <a:ext cx="2054434" cy="2401231"/>
          </a:xfrm>
          <a:prstGeom prst="rect">
            <a:avLst/>
          </a:prstGeom>
        </p:spPr>
      </p:pic>
      <p:pic>
        <p:nvPicPr>
          <p:cNvPr id="11" name="图片 10">
            <a:extLst>
              <a:ext uri="{FF2B5EF4-FFF2-40B4-BE49-F238E27FC236}">
                <a16:creationId xmlns:a16="http://schemas.microsoft.com/office/drawing/2014/main" id="{8D821D9D-FB5A-414C-B823-F10E01B7B965}"/>
              </a:ext>
            </a:extLst>
          </p:cNvPr>
          <p:cNvPicPr>
            <a:picLocks noChangeAspect="1"/>
          </p:cNvPicPr>
          <p:nvPr/>
        </p:nvPicPr>
        <p:blipFill rotWithShape="1">
          <a:blip r:embed="rId4">
            <a:extLst>
              <a:ext uri="{28A0092B-C50C-407E-A947-70E740481C1C}">
                <a14:useLocalDpi xmlns:a14="http://schemas.microsoft.com/office/drawing/2010/main" val="0"/>
              </a:ext>
            </a:extLst>
          </a:blip>
          <a:srcRect l="47553" r="34182" b="76781"/>
          <a:stretch/>
        </p:blipFill>
        <p:spPr>
          <a:xfrm>
            <a:off x="2796292" y="4268336"/>
            <a:ext cx="1368259" cy="2401232"/>
          </a:xfrm>
          <a:prstGeom prst="rect">
            <a:avLst/>
          </a:prstGeom>
        </p:spPr>
      </p:pic>
      <p:pic>
        <p:nvPicPr>
          <p:cNvPr id="13" name="图片 12">
            <a:extLst>
              <a:ext uri="{FF2B5EF4-FFF2-40B4-BE49-F238E27FC236}">
                <a16:creationId xmlns:a16="http://schemas.microsoft.com/office/drawing/2014/main" id="{F9F3A46F-F33F-4E40-8594-20D598F7BF69}"/>
              </a:ext>
            </a:extLst>
          </p:cNvPr>
          <p:cNvPicPr>
            <a:picLocks noChangeAspect="1"/>
          </p:cNvPicPr>
          <p:nvPr/>
        </p:nvPicPr>
        <p:blipFill rotWithShape="1">
          <a:blip r:embed="rId4">
            <a:extLst>
              <a:ext uri="{28A0092B-C50C-407E-A947-70E740481C1C}">
                <a14:useLocalDpi xmlns:a14="http://schemas.microsoft.com/office/drawing/2010/main" val="0"/>
              </a:ext>
            </a:extLst>
          </a:blip>
          <a:srcRect l="66508" b="76781"/>
          <a:stretch/>
        </p:blipFill>
        <p:spPr>
          <a:xfrm>
            <a:off x="4450946" y="4268335"/>
            <a:ext cx="2508844" cy="2401232"/>
          </a:xfrm>
          <a:prstGeom prst="rect">
            <a:avLst/>
          </a:prstGeom>
        </p:spPr>
      </p:pic>
      <p:sp>
        <p:nvSpPr>
          <p:cNvPr id="12" name="文本框 11">
            <a:extLst>
              <a:ext uri="{FF2B5EF4-FFF2-40B4-BE49-F238E27FC236}">
                <a16:creationId xmlns:a16="http://schemas.microsoft.com/office/drawing/2014/main" id="{6B5816A0-9C8D-4DD3-9BD6-763D9E5542BC}"/>
              </a:ext>
            </a:extLst>
          </p:cNvPr>
          <p:cNvSpPr txBox="1"/>
          <p:nvPr/>
        </p:nvSpPr>
        <p:spPr>
          <a:xfrm>
            <a:off x="6437996" y="5062049"/>
            <a:ext cx="2288585" cy="1152495"/>
          </a:xfrm>
          <a:prstGeom prst="rect">
            <a:avLst/>
          </a:prstGeom>
          <a:solidFill>
            <a:schemeClr val="bg1"/>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en-US" altLang="zh-CN" sz="1600" dirty="0"/>
              <a:t>S+R</a:t>
            </a:r>
            <a:r>
              <a:rPr lang="zh-CN" altLang="en-US" sz="1600" dirty="0"/>
              <a:t>：幼苗根系鲜重和不接种致病菌的处理组无显著差异</a:t>
            </a:r>
            <a:endParaRPr lang="en-US" altLang="zh-CN" sz="1600" dirty="0"/>
          </a:p>
        </p:txBody>
      </p:sp>
    </p:spTree>
    <p:extLst>
      <p:ext uri="{BB962C8B-B14F-4D97-AF65-F5344CB8AC3E}">
        <p14:creationId xmlns:p14="http://schemas.microsoft.com/office/powerpoint/2010/main" val="3677522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3BDB53-0197-490B-A45B-9C0A3D70EC65}"/>
              </a:ext>
            </a:extLst>
          </p:cNvPr>
          <p:cNvSpPr txBox="1"/>
          <p:nvPr/>
        </p:nvSpPr>
        <p:spPr>
          <a:xfrm>
            <a:off x="156881" y="112076"/>
            <a:ext cx="9033614"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物种差异：</a:t>
            </a:r>
            <a:r>
              <a:rPr lang="en-US" altLang="zh-CN" sz="2400" b="1" dirty="0">
                <a:latin typeface="Arial" panose="020B0604020202020204" pitchFamily="34" charset="0"/>
                <a:ea typeface="黑体" panose="02010609060101010101" pitchFamily="49" charset="-122"/>
                <a:cs typeface="Arial" panose="020B0604020202020204" pitchFamily="34" charset="0"/>
              </a:rPr>
              <a:t>Rs</a:t>
            </a:r>
            <a:r>
              <a:rPr lang="zh-CN" altLang="en-US" sz="2400" b="1" dirty="0">
                <a:latin typeface="Arial" panose="020B0604020202020204" pitchFamily="34" charset="0"/>
                <a:ea typeface="黑体" panose="02010609060101010101" pitchFamily="49" charset="-122"/>
                <a:cs typeface="Arial" panose="020B0604020202020204" pitchFamily="34" charset="0"/>
              </a:rPr>
              <a:t>侵染导致根系变形菌和拟杆菌显著富集</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0FB095E8-17C5-40B6-AB69-8F8EF1FA82F5}"/>
              </a:ext>
            </a:extLst>
          </p:cNvPr>
          <p:cNvPicPr>
            <a:picLocks noChangeAspect="1"/>
          </p:cNvPicPr>
          <p:nvPr/>
        </p:nvPicPr>
        <p:blipFill rotWithShape="1">
          <a:blip r:embed="rId3">
            <a:extLst>
              <a:ext uri="{28A0092B-C50C-407E-A947-70E740481C1C}">
                <a14:useLocalDpi xmlns:a14="http://schemas.microsoft.com/office/drawing/2010/main" val="0"/>
              </a:ext>
            </a:extLst>
          </a:blip>
          <a:srcRect l="11525" b="1460"/>
          <a:stretch/>
        </p:blipFill>
        <p:spPr>
          <a:xfrm>
            <a:off x="198210" y="984439"/>
            <a:ext cx="8232869" cy="5709565"/>
          </a:xfrm>
          <a:prstGeom prst="rect">
            <a:avLst/>
          </a:prstGeom>
        </p:spPr>
      </p:pic>
      <p:sp>
        <p:nvSpPr>
          <p:cNvPr id="5" name="矩形 4">
            <a:extLst>
              <a:ext uri="{FF2B5EF4-FFF2-40B4-BE49-F238E27FC236}">
                <a16:creationId xmlns:a16="http://schemas.microsoft.com/office/drawing/2014/main" id="{6DB4E2A3-D3CC-4F19-905B-D9ED38070608}"/>
              </a:ext>
            </a:extLst>
          </p:cNvPr>
          <p:cNvSpPr/>
          <p:nvPr/>
        </p:nvSpPr>
        <p:spPr>
          <a:xfrm>
            <a:off x="6354992" y="676147"/>
            <a:ext cx="2590798" cy="1996957"/>
          </a:xfrm>
          <a:prstGeom prst="rect">
            <a:avLst/>
          </a:prstGeom>
          <a:solidFill>
            <a:schemeClr val="bg1">
              <a:lumMod val="95000"/>
            </a:schemeClr>
          </a:solidFill>
        </p:spPr>
        <p:txBody>
          <a:bodyPr wrap="square">
            <a:spAutoFit/>
          </a:bodyPr>
          <a:lstStyle/>
          <a:p>
            <a:pPr algn="ctr">
              <a:lnSpc>
                <a:spcPct val="150000"/>
              </a:lnSpc>
            </a:pPr>
            <a:r>
              <a:rPr lang="en-US" altLang="zh-CN" sz="1400" b="1" dirty="0">
                <a:latin typeface="黑体" panose="02010609060101010101" pitchFamily="49" charset="-122"/>
                <a:ea typeface="黑体" panose="02010609060101010101" pitchFamily="49" charset="-122"/>
                <a:cs typeface="Arial" panose="020B0604020202020204" pitchFamily="34" charset="0"/>
              </a:rPr>
              <a:t>10</a:t>
            </a:r>
            <a:r>
              <a:rPr lang="zh-CN" altLang="en-US" sz="1400" b="1" dirty="0">
                <a:latin typeface="黑体" panose="02010609060101010101" pitchFamily="49" charset="-122"/>
                <a:ea typeface="黑体" panose="02010609060101010101" pitchFamily="49" charset="-122"/>
                <a:cs typeface="Arial" panose="020B0604020202020204" pitchFamily="34" charset="0"/>
              </a:rPr>
              <a:t>个显著富集的</a:t>
            </a:r>
            <a:r>
              <a:rPr lang="en-US" altLang="zh-CN" sz="1400" b="1" dirty="0">
                <a:latin typeface="黑体" panose="02010609060101010101" pitchFamily="49" charset="-122"/>
                <a:ea typeface="黑体" panose="02010609060101010101" pitchFamily="49" charset="-122"/>
                <a:cs typeface="Arial" panose="020B0604020202020204" pitchFamily="34" charset="0"/>
              </a:rPr>
              <a:t>OTU</a:t>
            </a:r>
            <a:r>
              <a:rPr lang="zh-CN" altLang="en-US" sz="1400" b="1" dirty="0">
                <a:latin typeface="黑体" panose="02010609060101010101" pitchFamily="49" charset="-122"/>
                <a:ea typeface="黑体" panose="02010609060101010101" pitchFamily="49" charset="-122"/>
                <a:cs typeface="Arial" panose="020B0604020202020204" pitchFamily="34" charset="0"/>
              </a:rPr>
              <a:t>属于</a:t>
            </a:r>
            <a:endParaRPr lang="en-US" altLang="zh-CN" sz="1400" b="1" dirty="0">
              <a:latin typeface="黑体" panose="02010609060101010101" pitchFamily="49" charset="-122"/>
              <a:ea typeface="黑体" panose="02010609060101010101" pitchFamily="49" charset="-122"/>
              <a:cs typeface="Arial" panose="020B0604020202020204" pitchFamily="34" charset="0"/>
            </a:endParaRPr>
          </a:p>
          <a:p>
            <a:pPr algn="ctr">
              <a:lnSpc>
                <a:spcPct val="150000"/>
              </a:lnSpc>
            </a:pPr>
            <a:r>
              <a:rPr lang="en-US" altLang="zh-CN" sz="1400" i="1" dirty="0">
                <a:latin typeface="Arial" panose="020B0604020202020204" pitchFamily="34" charset="0"/>
                <a:cs typeface="Arial" panose="020B0604020202020204" pitchFamily="34" charset="0"/>
              </a:rPr>
              <a:t>Pseudomonadaceae</a:t>
            </a:r>
            <a:r>
              <a:rPr lang="en-US" altLang="zh-CN" sz="1400" dirty="0">
                <a:latin typeface="Arial" panose="020B0604020202020204" pitchFamily="34" charset="0"/>
                <a:cs typeface="Arial" panose="020B0604020202020204" pitchFamily="34" charset="0"/>
              </a:rPr>
              <a:t> × 2</a:t>
            </a:r>
          </a:p>
          <a:p>
            <a:pPr algn="ctr">
              <a:lnSpc>
                <a:spcPct val="150000"/>
              </a:lnSpc>
            </a:pPr>
            <a:r>
              <a:rPr lang="en-US" altLang="zh-CN" sz="1400" i="1" dirty="0" err="1">
                <a:latin typeface="Arial" panose="020B0604020202020204" pitchFamily="34" charset="0"/>
                <a:cs typeface="Arial" panose="020B0604020202020204" pitchFamily="34" charset="0"/>
              </a:rPr>
              <a:t>Xanthomonadaceae</a:t>
            </a:r>
            <a:r>
              <a:rPr lang="en-US" altLang="zh-CN" sz="1400" dirty="0">
                <a:latin typeface="Arial" panose="020B0604020202020204" pitchFamily="34" charset="0"/>
                <a:cs typeface="Arial" panose="020B0604020202020204" pitchFamily="34" charset="0"/>
              </a:rPr>
              <a:t> × 4</a:t>
            </a:r>
          </a:p>
          <a:p>
            <a:pPr algn="ctr">
              <a:lnSpc>
                <a:spcPct val="150000"/>
              </a:lnSpc>
            </a:pPr>
            <a:r>
              <a:rPr lang="en-US" altLang="zh-CN" sz="1400" i="1" dirty="0" err="1">
                <a:solidFill>
                  <a:srgbClr val="FF0000"/>
                </a:solidFill>
                <a:latin typeface="Arial" panose="020B0604020202020204" pitchFamily="34" charset="0"/>
                <a:cs typeface="Arial" panose="020B0604020202020204" pitchFamily="34" charset="0"/>
              </a:rPr>
              <a:t>Chitinophagaceae</a:t>
            </a:r>
            <a:r>
              <a:rPr lang="en-US" altLang="zh-CN" sz="1400" dirty="0">
                <a:solidFill>
                  <a:srgbClr val="FF0000"/>
                </a:solidFill>
                <a:latin typeface="Arial" panose="020B0604020202020204" pitchFamily="34" charset="0"/>
                <a:cs typeface="Arial" panose="020B0604020202020204" pitchFamily="34" charset="0"/>
              </a:rPr>
              <a:t> × 1</a:t>
            </a:r>
          </a:p>
          <a:p>
            <a:pPr algn="ctr">
              <a:lnSpc>
                <a:spcPct val="150000"/>
              </a:lnSpc>
            </a:pPr>
            <a:r>
              <a:rPr lang="en-US" altLang="zh-CN" sz="1400" i="1" dirty="0" err="1">
                <a:solidFill>
                  <a:srgbClr val="FF0000"/>
                </a:solidFill>
                <a:latin typeface="Arial" panose="020B0604020202020204" pitchFamily="34" charset="0"/>
                <a:cs typeface="Arial" panose="020B0604020202020204" pitchFamily="34" charset="0"/>
              </a:rPr>
              <a:t>Flavobacteriaceae</a:t>
            </a:r>
            <a:r>
              <a:rPr lang="en-US" altLang="zh-CN" sz="1400" dirty="0">
                <a:solidFill>
                  <a:srgbClr val="FF0000"/>
                </a:solidFill>
                <a:latin typeface="Arial" panose="020B0604020202020204" pitchFamily="34" charset="0"/>
                <a:cs typeface="Arial" panose="020B0604020202020204" pitchFamily="34" charset="0"/>
              </a:rPr>
              <a:t> × 2</a:t>
            </a:r>
          </a:p>
          <a:p>
            <a:pPr algn="ctr">
              <a:lnSpc>
                <a:spcPct val="150000"/>
              </a:lnSpc>
            </a:pPr>
            <a:r>
              <a:rPr lang="en-US" altLang="zh-CN" sz="1400" i="1" dirty="0" err="1">
                <a:latin typeface="Arial" panose="020B0604020202020204" pitchFamily="34" charset="0"/>
                <a:cs typeface="Arial" panose="020B0604020202020204" pitchFamily="34" charset="0"/>
              </a:rPr>
              <a:t>Veillonellaceae</a:t>
            </a:r>
            <a:r>
              <a:rPr lang="en-US" altLang="zh-CN" sz="1400" dirty="0">
                <a:latin typeface="Arial" panose="020B0604020202020204" pitchFamily="34" charset="0"/>
                <a:cs typeface="Arial" panose="020B0604020202020204" pitchFamily="34" charset="0"/>
              </a:rPr>
              <a:t> × 1</a:t>
            </a:r>
            <a:endParaRPr lang="zh-CN" altLang="en-US" sz="14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BD5B5584-FD61-4F17-8A4E-D5A7F0B91A06}"/>
              </a:ext>
            </a:extLst>
          </p:cNvPr>
          <p:cNvSpPr/>
          <p:nvPr/>
        </p:nvSpPr>
        <p:spPr>
          <a:xfrm>
            <a:off x="113823" y="882109"/>
            <a:ext cx="1925994" cy="413831"/>
          </a:xfrm>
          <a:prstGeom prst="rect">
            <a:avLst/>
          </a:prstGeom>
          <a:solidFill>
            <a:schemeClr val="accent4">
              <a:lumMod val="20000"/>
              <a:lumOff val="80000"/>
            </a:schemeClr>
          </a:solidFill>
        </p:spPr>
        <p:txBody>
          <a:bodyPr wrap="square" rtlCol="0">
            <a:spAutoFit/>
          </a:bodyPr>
          <a:lstStyle/>
          <a:p>
            <a:pPr algn="ctr">
              <a:lnSpc>
                <a:spcPct val="150000"/>
              </a:lnSpc>
            </a:pP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S+R</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组和</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S</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组相比：</a:t>
            </a:r>
            <a:endPar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9105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3D8A660-4309-4A08-A9FF-4E339CAB4294}"/>
              </a:ext>
            </a:extLst>
          </p:cNvPr>
          <p:cNvSpPr txBox="1"/>
          <p:nvPr/>
        </p:nvSpPr>
        <p:spPr>
          <a:xfrm>
            <a:off x="156881" y="112076"/>
            <a:ext cx="9033614" cy="830997"/>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网络相关性和</a:t>
            </a:r>
            <a:r>
              <a:rPr lang="en-US" altLang="zh-CN" sz="2400" b="1" dirty="0">
                <a:latin typeface="Arial" panose="020B0604020202020204" pitchFamily="34" charset="0"/>
                <a:ea typeface="黑体" panose="02010609060101010101" pitchFamily="49" charset="-122"/>
                <a:cs typeface="Arial" panose="020B0604020202020204" pitchFamily="34" charset="0"/>
              </a:rPr>
              <a:t>β</a:t>
            </a:r>
            <a:r>
              <a:rPr lang="zh-CN" altLang="en-US" sz="2400" b="1" dirty="0">
                <a:latin typeface="Arial" panose="020B0604020202020204" pitchFamily="34" charset="0"/>
                <a:ea typeface="黑体" panose="02010609060101010101" pitchFamily="49" charset="-122"/>
                <a:cs typeface="Arial" panose="020B0604020202020204" pitchFamily="34" charset="0"/>
              </a:rPr>
              <a:t>多样性分析：</a:t>
            </a:r>
            <a:r>
              <a:rPr lang="en-US" altLang="zh-CN" sz="2400" b="1" dirty="0">
                <a:latin typeface="Arial" panose="020B0604020202020204" pitchFamily="34" charset="0"/>
                <a:ea typeface="黑体" panose="02010609060101010101" pitchFamily="49" charset="-122"/>
                <a:cs typeface="Arial" panose="020B0604020202020204" pitchFamily="34" charset="0"/>
              </a:rPr>
              <a:t>S+R</a:t>
            </a:r>
            <a:r>
              <a:rPr lang="zh-CN" altLang="en-US" sz="2400" b="1" dirty="0">
                <a:latin typeface="Arial" panose="020B0604020202020204" pitchFamily="34" charset="0"/>
                <a:ea typeface="黑体" panose="02010609060101010101" pitchFamily="49" charset="-122"/>
                <a:cs typeface="Arial" panose="020B0604020202020204" pitchFamily="34" charset="0"/>
              </a:rPr>
              <a:t>条件下显著富集的细菌对抑菌土壤表型十分重要</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7" name="矩形 6">
            <a:extLst>
              <a:ext uri="{FF2B5EF4-FFF2-40B4-BE49-F238E27FC236}">
                <a16:creationId xmlns:a16="http://schemas.microsoft.com/office/drawing/2014/main" id="{5575F390-5884-4BBD-9D81-0E86996BB6B1}"/>
              </a:ext>
            </a:extLst>
          </p:cNvPr>
          <p:cNvSpPr/>
          <p:nvPr/>
        </p:nvSpPr>
        <p:spPr>
          <a:xfrm>
            <a:off x="6808922" y="1047576"/>
            <a:ext cx="2205925" cy="1893339"/>
          </a:xfrm>
          <a:prstGeom prst="rect">
            <a:avLst/>
          </a:prstGeom>
          <a:solidFill>
            <a:schemeClr val="bg1"/>
          </a:solidFill>
        </p:spPr>
        <p:txBody>
          <a:bodyPr wrap="square" rtlCol="0">
            <a:spAutoFit/>
          </a:bodyPr>
          <a:lstStyle/>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S + R</a:t>
            </a:r>
            <a:r>
              <a:rPr lang="zh-CN" altLang="en-US" sz="1600" dirty="0">
                <a:latin typeface="Arial" panose="020B0604020202020204" pitchFamily="34" charset="0"/>
                <a:ea typeface="黑体" panose="02010609060101010101" pitchFamily="49" charset="-122"/>
                <a:cs typeface="Arial" panose="020B0604020202020204" pitchFamily="34" charset="0"/>
              </a:rPr>
              <a:t>网络更加复杂，</a:t>
            </a:r>
            <a:r>
              <a:rPr lang="en-US" altLang="zh-CN" sz="1600" dirty="0">
                <a:latin typeface="Arial" panose="020B0604020202020204" pitchFamily="34" charset="0"/>
                <a:ea typeface="黑体" panose="02010609060101010101" pitchFamily="49" charset="-122"/>
                <a:cs typeface="Arial" panose="020B0604020202020204" pitchFamily="34" charset="0"/>
              </a:rPr>
              <a:t>80</a:t>
            </a:r>
            <a:r>
              <a:rPr lang="zh-CN" altLang="en-US" sz="1600" dirty="0">
                <a:latin typeface="Arial" panose="020B0604020202020204" pitchFamily="34" charset="0"/>
                <a:ea typeface="黑体" panose="02010609060101010101" pitchFamily="49" charset="-122"/>
                <a:cs typeface="Arial" panose="020B0604020202020204" pitchFamily="34" charset="0"/>
              </a:rPr>
              <a:t>％的互作节点属于</a:t>
            </a:r>
            <a:endParaRPr lang="en-US" altLang="zh-CN" sz="1600" dirty="0">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en-US" altLang="zh-CN" sz="1600" b="1" i="1" dirty="0" err="1">
                <a:solidFill>
                  <a:srgbClr val="FF0000"/>
                </a:solidFill>
                <a:latin typeface="Arial" panose="020B0604020202020204" pitchFamily="34" charset="0"/>
                <a:ea typeface="黑体" panose="02010609060101010101" pitchFamily="49" charset="-122"/>
                <a:cs typeface="Arial" panose="020B0604020202020204" pitchFamily="34" charset="0"/>
              </a:rPr>
              <a:t>Chitinophaga</a:t>
            </a:r>
            <a:r>
              <a:rPr lang="en-US" altLang="zh-CN" sz="1600" b="1" i="1" dirty="0">
                <a:solidFill>
                  <a:srgbClr val="FF0000"/>
                </a:solidFill>
                <a:latin typeface="Arial" panose="020B0604020202020204" pitchFamily="34" charset="0"/>
                <a:ea typeface="黑体" panose="02010609060101010101" pitchFamily="49" charset="-122"/>
                <a:cs typeface="Arial" panose="020B0604020202020204" pitchFamily="34" charset="0"/>
              </a:rPr>
              <a:t>, </a:t>
            </a:r>
          </a:p>
          <a:p>
            <a:pPr algn="ctr">
              <a:lnSpc>
                <a:spcPct val="150000"/>
              </a:lnSpc>
            </a:pPr>
            <a:r>
              <a:rPr lang="en-US" altLang="zh-CN" sz="1600" b="1" i="1" dirty="0">
                <a:solidFill>
                  <a:srgbClr val="FF0000"/>
                </a:solidFill>
                <a:latin typeface="Arial" panose="020B0604020202020204" pitchFamily="34" charset="0"/>
                <a:ea typeface="黑体" panose="02010609060101010101" pitchFamily="49" charset="-122"/>
                <a:cs typeface="Arial" panose="020B0604020202020204" pitchFamily="34" charset="0"/>
              </a:rPr>
              <a:t>Flavobacterium</a:t>
            </a:r>
            <a:r>
              <a:rPr lang="en-US" altLang="zh-CN" sz="1600" i="1" dirty="0">
                <a:latin typeface="Arial" panose="020B0604020202020204" pitchFamily="34" charset="0"/>
                <a:ea typeface="黑体" panose="02010609060101010101" pitchFamily="49" charset="-122"/>
                <a:cs typeface="Arial" panose="020B0604020202020204" pitchFamily="34" charset="0"/>
              </a:rPr>
              <a:t>, </a:t>
            </a:r>
          </a:p>
          <a:p>
            <a:pPr algn="ctr">
              <a:lnSpc>
                <a:spcPct val="150000"/>
              </a:lnSpc>
            </a:pPr>
            <a:r>
              <a:rPr lang="en-US" altLang="zh-CN" sz="1600" i="1" dirty="0">
                <a:latin typeface="Arial" panose="020B0604020202020204" pitchFamily="34" charset="0"/>
                <a:ea typeface="黑体" panose="02010609060101010101" pitchFamily="49" charset="-122"/>
                <a:cs typeface="Arial" panose="020B0604020202020204" pitchFamily="34" charset="0"/>
              </a:rPr>
              <a:t>Pseudomonas</a:t>
            </a:r>
            <a:endParaRPr lang="zh-CN" altLang="en-US" sz="1600" i="1" dirty="0">
              <a:latin typeface="Arial" panose="020B0604020202020204" pitchFamily="34" charset="0"/>
              <a:ea typeface="黑体" panose="02010609060101010101" pitchFamily="49" charset="-122"/>
              <a:cs typeface="Arial" panose="020B0604020202020204" pitchFamily="34" charset="0"/>
            </a:endParaRPr>
          </a:p>
        </p:txBody>
      </p:sp>
      <p:grpSp>
        <p:nvGrpSpPr>
          <p:cNvPr id="18" name="组合 17">
            <a:extLst>
              <a:ext uri="{FF2B5EF4-FFF2-40B4-BE49-F238E27FC236}">
                <a16:creationId xmlns:a16="http://schemas.microsoft.com/office/drawing/2014/main" id="{5203A421-EDDD-47D7-B884-130325B3ABCF}"/>
              </a:ext>
            </a:extLst>
          </p:cNvPr>
          <p:cNvGrpSpPr/>
          <p:nvPr/>
        </p:nvGrpSpPr>
        <p:grpSpPr>
          <a:xfrm>
            <a:off x="274271" y="943073"/>
            <a:ext cx="6408677" cy="2472419"/>
            <a:chOff x="289301" y="914703"/>
            <a:chExt cx="6408677" cy="2472419"/>
          </a:xfrm>
        </p:grpSpPr>
        <p:grpSp>
          <p:nvGrpSpPr>
            <p:cNvPr id="16" name="组合 15">
              <a:extLst>
                <a:ext uri="{FF2B5EF4-FFF2-40B4-BE49-F238E27FC236}">
                  <a16:creationId xmlns:a16="http://schemas.microsoft.com/office/drawing/2014/main" id="{35335131-5B04-4307-8F4C-04339D16050D}"/>
                </a:ext>
              </a:extLst>
            </p:cNvPr>
            <p:cNvGrpSpPr/>
            <p:nvPr/>
          </p:nvGrpSpPr>
          <p:grpSpPr>
            <a:xfrm>
              <a:off x="289301" y="914703"/>
              <a:ext cx="6408677" cy="2472419"/>
              <a:chOff x="1152040" y="749388"/>
              <a:chExt cx="6408677" cy="2472419"/>
            </a:xfrm>
          </p:grpSpPr>
          <p:grpSp>
            <p:nvGrpSpPr>
              <p:cNvPr id="12" name="组合 11">
                <a:extLst>
                  <a:ext uri="{FF2B5EF4-FFF2-40B4-BE49-F238E27FC236}">
                    <a16:creationId xmlns:a16="http://schemas.microsoft.com/office/drawing/2014/main" id="{1E71D46E-BBCB-43AF-95B9-597A747B7553}"/>
                  </a:ext>
                </a:extLst>
              </p:cNvPr>
              <p:cNvGrpSpPr/>
              <p:nvPr/>
            </p:nvGrpSpPr>
            <p:grpSpPr>
              <a:xfrm>
                <a:off x="1152040" y="749388"/>
                <a:ext cx="6408677" cy="2199155"/>
                <a:chOff x="1146875" y="758394"/>
                <a:chExt cx="6408677" cy="2199155"/>
              </a:xfrm>
            </p:grpSpPr>
            <p:pic>
              <p:nvPicPr>
                <p:cNvPr id="4" name="图片 3">
                  <a:extLst>
                    <a:ext uri="{FF2B5EF4-FFF2-40B4-BE49-F238E27FC236}">
                      <a16:creationId xmlns:a16="http://schemas.microsoft.com/office/drawing/2014/main" id="{640F3DE1-3C84-464C-A241-D68DCCF7603D}"/>
                    </a:ext>
                  </a:extLst>
                </p:cNvPr>
                <p:cNvPicPr>
                  <a:picLocks noChangeAspect="1"/>
                </p:cNvPicPr>
                <p:nvPr/>
              </p:nvPicPr>
              <p:blipFill rotWithShape="1">
                <a:blip r:embed="rId3">
                  <a:extLst>
                    <a:ext uri="{28A0092B-C50C-407E-A947-70E740481C1C}">
                      <a14:useLocalDpi xmlns:a14="http://schemas.microsoft.com/office/drawing/2010/main" val="0"/>
                    </a:ext>
                  </a:extLst>
                </a:blip>
                <a:srcRect r="51553" b="54696"/>
                <a:stretch/>
              </p:blipFill>
              <p:spPr>
                <a:xfrm>
                  <a:off x="1252713" y="930373"/>
                  <a:ext cx="2135008" cy="2027176"/>
                </a:xfrm>
                <a:prstGeom prst="rect">
                  <a:avLst/>
                </a:prstGeom>
              </p:spPr>
            </p:pic>
            <p:pic>
              <p:nvPicPr>
                <p:cNvPr id="6" name="图片 5">
                  <a:extLst>
                    <a:ext uri="{FF2B5EF4-FFF2-40B4-BE49-F238E27FC236}">
                      <a16:creationId xmlns:a16="http://schemas.microsoft.com/office/drawing/2014/main" id="{92FDD46E-88CC-4B52-8A3B-DAD38262E43C}"/>
                    </a:ext>
                  </a:extLst>
                </p:cNvPr>
                <p:cNvPicPr>
                  <a:picLocks noChangeAspect="1"/>
                </p:cNvPicPr>
                <p:nvPr/>
              </p:nvPicPr>
              <p:blipFill rotWithShape="1">
                <a:blip r:embed="rId3">
                  <a:extLst>
                    <a:ext uri="{28A0092B-C50C-407E-A947-70E740481C1C}">
                      <a14:useLocalDpi xmlns:a14="http://schemas.microsoft.com/office/drawing/2010/main" val="0"/>
                    </a:ext>
                  </a:extLst>
                </a:blip>
                <a:srcRect t="56369" r="53127"/>
                <a:stretch/>
              </p:blipFill>
              <p:spPr>
                <a:xfrm>
                  <a:off x="5489944" y="873350"/>
                  <a:ext cx="2065608" cy="1952312"/>
                </a:xfrm>
                <a:prstGeom prst="rect">
                  <a:avLst/>
                </a:prstGeom>
              </p:spPr>
            </p:pic>
            <p:sp>
              <p:nvSpPr>
                <p:cNvPr id="9" name="矩形 8">
                  <a:extLst>
                    <a:ext uri="{FF2B5EF4-FFF2-40B4-BE49-F238E27FC236}">
                      <a16:creationId xmlns:a16="http://schemas.microsoft.com/office/drawing/2014/main" id="{F2838323-9482-4707-A327-01019FA81142}"/>
                    </a:ext>
                  </a:extLst>
                </p:cNvPr>
                <p:cNvSpPr/>
                <p:nvPr/>
              </p:nvSpPr>
              <p:spPr>
                <a:xfrm>
                  <a:off x="1146875" y="780081"/>
                  <a:ext cx="340962" cy="37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15B71D6-5412-49B8-91E7-8F7AB704E14C}"/>
                    </a:ext>
                  </a:extLst>
                </p:cNvPr>
                <p:cNvSpPr/>
                <p:nvPr/>
              </p:nvSpPr>
              <p:spPr>
                <a:xfrm>
                  <a:off x="3387721" y="758394"/>
                  <a:ext cx="340962" cy="37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D55042C-69A2-4443-8734-79166FDA4690}"/>
                    </a:ext>
                  </a:extLst>
                </p:cNvPr>
                <p:cNvSpPr/>
                <p:nvPr/>
              </p:nvSpPr>
              <p:spPr>
                <a:xfrm>
                  <a:off x="5380591" y="780081"/>
                  <a:ext cx="340962" cy="37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54681B9-1F33-4C9C-8B6F-575C40FD61D5}"/>
                  </a:ext>
                </a:extLst>
              </p:cNvPr>
              <p:cNvSpPr txBox="1"/>
              <p:nvPr/>
            </p:nvSpPr>
            <p:spPr>
              <a:xfrm>
                <a:off x="2020780" y="2914030"/>
                <a:ext cx="417618" cy="307777"/>
              </a:xfrm>
              <a:prstGeom prst="rect">
                <a:avLst/>
              </a:prstGeom>
              <a:solidFill>
                <a:schemeClr val="bg1"/>
              </a:solidFill>
            </p:spPr>
            <p:txBody>
              <a:bodyPr wrap="square" rtlCol="0">
                <a:spAutoFit/>
              </a:bodyPr>
              <a:lstStyle/>
              <a:p>
                <a:pPr algn="ctr"/>
                <a:r>
                  <a:rPr lang="en-US" altLang="zh-CN" sz="1400" b="1" dirty="0">
                    <a:latin typeface="Arial" panose="020B0604020202020204" pitchFamily="34" charset="0"/>
                    <a:ea typeface="黑体" panose="02010609060101010101" pitchFamily="49" charset="-122"/>
                    <a:cs typeface="Arial" panose="020B0604020202020204" pitchFamily="34" charset="0"/>
                  </a:rPr>
                  <a:t>C</a:t>
                </a:r>
                <a:endParaRPr lang="zh-CN" altLang="en-US" sz="1400" b="1" dirty="0">
                  <a:latin typeface="Arial" panose="020B0604020202020204" pitchFamily="34" charset="0"/>
                  <a:ea typeface="黑体" panose="02010609060101010101" pitchFamily="49" charset="-122"/>
                  <a:cs typeface="Arial" panose="020B0604020202020204" pitchFamily="34" charset="0"/>
                </a:endParaRPr>
              </a:p>
            </p:txBody>
          </p:sp>
          <p:sp>
            <p:nvSpPr>
              <p:cNvPr id="14" name="文本框 13">
                <a:extLst>
                  <a:ext uri="{FF2B5EF4-FFF2-40B4-BE49-F238E27FC236}">
                    <a16:creationId xmlns:a16="http://schemas.microsoft.com/office/drawing/2014/main" id="{759F72B5-B431-4C1E-A245-5CAE3EEFAF9E}"/>
                  </a:ext>
                </a:extLst>
              </p:cNvPr>
              <p:cNvSpPr txBox="1"/>
              <p:nvPr/>
            </p:nvSpPr>
            <p:spPr>
              <a:xfrm>
                <a:off x="4284869" y="2914030"/>
                <a:ext cx="417618" cy="307777"/>
              </a:xfrm>
              <a:prstGeom prst="rect">
                <a:avLst/>
              </a:prstGeom>
              <a:solidFill>
                <a:schemeClr val="bg1"/>
              </a:solidFill>
            </p:spPr>
            <p:txBody>
              <a:bodyPr wrap="square" rtlCol="0">
                <a:spAutoFit/>
              </a:bodyPr>
              <a:lstStyle/>
              <a:p>
                <a:pPr algn="ctr"/>
                <a:r>
                  <a:rPr lang="en-US" altLang="zh-CN" sz="1400" b="1" dirty="0">
                    <a:latin typeface="Arial" panose="020B0604020202020204" pitchFamily="34" charset="0"/>
                    <a:ea typeface="黑体" panose="02010609060101010101" pitchFamily="49" charset="-122"/>
                    <a:cs typeface="Arial" panose="020B0604020202020204" pitchFamily="34" charset="0"/>
                  </a:rPr>
                  <a:t>S</a:t>
                </a:r>
                <a:endParaRPr lang="zh-CN" altLang="en-US" sz="1400" b="1" dirty="0">
                  <a:latin typeface="Arial" panose="020B0604020202020204" pitchFamily="34" charset="0"/>
                  <a:ea typeface="黑体" panose="02010609060101010101" pitchFamily="49" charset="-122"/>
                  <a:cs typeface="Arial" panose="020B0604020202020204" pitchFamily="34" charset="0"/>
                </a:endParaRPr>
              </a:p>
            </p:txBody>
          </p:sp>
          <p:sp>
            <p:nvSpPr>
              <p:cNvPr id="15" name="文本框 14">
                <a:extLst>
                  <a:ext uri="{FF2B5EF4-FFF2-40B4-BE49-F238E27FC236}">
                    <a16:creationId xmlns:a16="http://schemas.microsoft.com/office/drawing/2014/main" id="{1853AFBA-0137-4530-917F-003E2BC2BF0E}"/>
                  </a:ext>
                </a:extLst>
              </p:cNvPr>
              <p:cNvSpPr txBox="1"/>
              <p:nvPr/>
            </p:nvSpPr>
            <p:spPr>
              <a:xfrm>
                <a:off x="6286358" y="2914030"/>
                <a:ext cx="662074" cy="307777"/>
              </a:xfrm>
              <a:prstGeom prst="rect">
                <a:avLst/>
              </a:prstGeom>
              <a:solidFill>
                <a:schemeClr val="bg1"/>
              </a:solidFill>
            </p:spPr>
            <p:txBody>
              <a:bodyPr wrap="square" rtlCol="0">
                <a:spAutoFit/>
              </a:bodyPr>
              <a:lstStyle/>
              <a:p>
                <a:pPr algn="ctr"/>
                <a:r>
                  <a:rPr lang="en-US" altLang="zh-CN" sz="1400" b="1" dirty="0">
                    <a:latin typeface="Arial" panose="020B0604020202020204" pitchFamily="34" charset="0"/>
                    <a:ea typeface="黑体" panose="02010609060101010101" pitchFamily="49" charset="-122"/>
                    <a:cs typeface="Arial" panose="020B0604020202020204" pitchFamily="34" charset="0"/>
                  </a:rPr>
                  <a:t>S+R</a:t>
                </a:r>
                <a:endParaRPr lang="zh-CN" altLang="en-US" sz="1400" b="1" dirty="0">
                  <a:latin typeface="Arial" panose="020B0604020202020204" pitchFamily="34" charset="0"/>
                  <a:ea typeface="黑体" panose="02010609060101010101" pitchFamily="49" charset="-122"/>
                  <a:cs typeface="Arial" panose="020B0604020202020204" pitchFamily="34" charset="0"/>
                </a:endParaRPr>
              </a:p>
            </p:txBody>
          </p:sp>
        </p:grpSp>
        <p:pic>
          <p:nvPicPr>
            <p:cNvPr id="17" name="图片 16">
              <a:extLst>
                <a:ext uri="{FF2B5EF4-FFF2-40B4-BE49-F238E27FC236}">
                  <a16:creationId xmlns:a16="http://schemas.microsoft.com/office/drawing/2014/main" id="{3DAC116D-4614-4682-B1A0-216009A33208}"/>
                </a:ext>
              </a:extLst>
            </p:cNvPr>
            <p:cNvPicPr>
              <a:picLocks noChangeAspect="1"/>
            </p:cNvPicPr>
            <p:nvPr/>
          </p:nvPicPr>
          <p:blipFill rotWithShape="1">
            <a:blip r:embed="rId3">
              <a:extLst>
                <a:ext uri="{28A0092B-C50C-407E-A947-70E740481C1C}">
                  <a14:useLocalDpi xmlns:a14="http://schemas.microsoft.com/office/drawing/2010/main" val="0"/>
                </a:ext>
              </a:extLst>
            </a:blip>
            <a:srcRect l="54923" r="704" b="54696"/>
            <a:stretch/>
          </p:blipFill>
          <p:spPr>
            <a:xfrm>
              <a:off x="2599636" y="1103265"/>
              <a:ext cx="1955468" cy="2027176"/>
            </a:xfrm>
            <a:prstGeom prst="rect">
              <a:avLst/>
            </a:prstGeom>
          </p:spPr>
        </p:pic>
      </p:grpSp>
      <p:pic>
        <p:nvPicPr>
          <p:cNvPr id="20" name="图片 19">
            <a:extLst>
              <a:ext uri="{FF2B5EF4-FFF2-40B4-BE49-F238E27FC236}">
                <a16:creationId xmlns:a16="http://schemas.microsoft.com/office/drawing/2014/main" id="{55C90657-E650-41FE-84CC-94DDB06EE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45" y="3548966"/>
            <a:ext cx="8282710" cy="2700329"/>
          </a:xfrm>
          <a:prstGeom prst="rect">
            <a:avLst/>
          </a:prstGeom>
        </p:spPr>
      </p:pic>
      <p:sp>
        <p:nvSpPr>
          <p:cNvPr id="21" name="文本框 20">
            <a:extLst>
              <a:ext uri="{FF2B5EF4-FFF2-40B4-BE49-F238E27FC236}">
                <a16:creationId xmlns:a16="http://schemas.microsoft.com/office/drawing/2014/main" id="{9B28C07E-27E9-44C9-A312-9D6DA787A121}"/>
              </a:ext>
            </a:extLst>
          </p:cNvPr>
          <p:cNvSpPr txBox="1"/>
          <p:nvPr/>
        </p:nvSpPr>
        <p:spPr>
          <a:xfrm>
            <a:off x="1680043" y="6249295"/>
            <a:ext cx="5720061" cy="413831"/>
          </a:xfrm>
          <a:prstGeom prst="rect">
            <a:avLst/>
          </a:prstGeom>
          <a:solidFill>
            <a:schemeClr val="bg1"/>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sz="1600" dirty="0"/>
              <a:t>去掉</a:t>
            </a:r>
            <a:r>
              <a:rPr lang="en-US" altLang="zh-CN" sz="1600" b="1" i="1" dirty="0">
                <a:solidFill>
                  <a:srgbClr val="FF0000"/>
                </a:solidFill>
              </a:rPr>
              <a:t>Bacteroidetes</a:t>
            </a:r>
            <a:r>
              <a:rPr lang="zh-CN" altLang="en-US" sz="1600" dirty="0"/>
              <a:t>的序列后，</a:t>
            </a:r>
            <a:r>
              <a:rPr lang="en-US" altLang="zh-CN" sz="1600" dirty="0"/>
              <a:t>β</a:t>
            </a:r>
            <a:r>
              <a:rPr lang="zh-CN" altLang="en-US" sz="1600" dirty="0"/>
              <a:t>多样性无明显差异</a:t>
            </a:r>
            <a:endParaRPr lang="en-US" altLang="zh-CN" sz="1600" dirty="0"/>
          </a:p>
        </p:txBody>
      </p:sp>
    </p:spTree>
    <p:extLst>
      <p:ext uri="{BB962C8B-B14F-4D97-AF65-F5344CB8AC3E}">
        <p14:creationId xmlns:p14="http://schemas.microsoft.com/office/powerpoint/2010/main" val="89794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B0B5576-78F4-4F8E-B9A7-C57EDE4A089D}"/>
              </a:ext>
            </a:extLst>
          </p:cNvPr>
          <p:cNvSpPr/>
          <p:nvPr/>
        </p:nvSpPr>
        <p:spPr>
          <a:xfrm>
            <a:off x="6242840" y="1556793"/>
            <a:ext cx="2833713" cy="785343"/>
          </a:xfrm>
          <a:prstGeom prst="rect">
            <a:avLst/>
          </a:prstGeom>
          <a:solidFill>
            <a:schemeClr val="bg1"/>
          </a:solidFill>
        </p:spPr>
        <p:txBody>
          <a:bodyPr wrap="square" rtlCol="0">
            <a:spAutoFit/>
          </a:bodyPr>
          <a:lstStyle/>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S</a:t>
            </a:r>
            <a:r>
              <a:rPr lang="zh-CN" altLang="en-US" sz="1600" dirty="0">
                <a:latin typeface="Arial" panose="020B0604020202020204" pitchFamily="34" charset="0"/>
                <a:ea typeface="黑体" panose="02010609060101010101" pitchFamily="49" charset="-122"/>
                <a:cs typeface="Arial" panose="020B0604020202020204" pitchFamily="34" charset="0"/>
              </a:rPr>
              <a:t>组比</a:t>
            </a:r>
            <a:r>
              <a:rPr lang="en-US" altLang="zh-CN" sz="1600" dirty="0">
                <a:latin typeface="Arial" panose="020B0604020202020204" pitchFamily="34" charset="0"/>
                <a:ea typeface="黑体" panose="02010609060101010101" pitchFamily="49" charset="-122"/>
                <a:cs typeface="Arial" panose="020B0604020202020204" pitchFamily="34" charset="0"/>
              </a:rPr>
              <a:t>C</a:t>
            </a:r>
            <a:r>
              <a:rPr lang="zh-CN" altLang="en-US" sz="1600" dirty="0">
                <a:latin typeface="Arial" panose="020B0604020202020204" pitchFamily="34" charset="0"/>
                <a:ea typeface="黑体" panose="02010609060101010101" pitchFamily="49" charset="-122"/>
                <a:cs typeface="Arial" panose="020B0604020202020204" pitchFamily="34" charset="0"/>
              </a:rPr>
              <a:t>组富集的基因个数：</a:t>
            </a:r>
            <a:r>
              <a:rPr lang="en-US" altLang="zh-CN" sz="1600" dirty="0">
                <a:solidFill>
                  <a:srgbClr val="D30016"/>
                </a:solidFill>
                <a:latin typeface="Arial" panose="020B0604020202020204" pitchFamily="34" charset="0"/>
                <a:ea typeface="黑体" panose="02010609060101010101" pitchFamily="49" charset="-122"/>
                <a:cs typeface="Arial" panose="020B0604020202020204" pitchFamily="34" charset="0"/>
              </a:rPr>
              <a:t>402</a:t>
            </a:r>
            <a:r>
              <a:rPr lang="en-US" altLang="zh-CN" sz="1600" dirty="0">
                <a:latin typeface="Arial" panose="020B0604020202020204" pitchFamily="34" charset="0"/>
                <a:ea typeface="黑体" panose="02010609060101010101" pitchFamily="49" charset="-122"/>
                <a:cs typeface="Arial" panose="020B0604020202020204" pitchFamily="34" charset="0"/>
              </a:rPr>
              <a:t>/56175</a:t>
            </a:r>
          </a:p>
        </p:txBody>
      </p:sp>
      <p:sp>
        <p:nvSpPr>
          <p:cNvPr id="2" name="文本框 1">
            <a:extLst>
              <a:ext uri="{FF2B5EF4-FFF2-40B4-BE49-F238E27FC236}">
                <a16:creationId xmlns:a16="http://schemas.microsoft.com/office/drawing/2014/main" id="{67EAEF15-0393-481C-9E80-699B4FCBBBEE}"/>
              </a:ext>
            </a:extLst>
          </p:cNvPr>
          <p:cNvSpPr txBox="1"/>
          <p:nvPr/>
        </p:nvSpPr>
        <p:spPr>
          <a:xfrm>
            <a:off x="156881" y="112076"/>
            <a:ext cx="9033614" cy="830997"/>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功能基因注释和差异比较：</a:t>
            </a:r>
            <a:r>
              <a:rPr lang="en-US" altLang="zh-CN" sz="2400" b="1" dirty="0">
                <a:latin typeface="Arial" panose="020B0604020202020204" pitchFamily="34" charset="0"/>
                <a:ea typeface="黑体" panose="02010609060101010101" pitchFamily="49" charset="-122"/>
                <a:cs typeface="Arial" panose="020B0604020202020204" pitchFamily="34" charset="0"/>
              </a:rPr>
              <a:t>Rs</a:t>
            </a:r>
            <a:r>
              <a:rPr lang="zh-CN" altLang="en-US" sz="2400" b="1" dirty="0">
                <a:latin typeface="Arial" panose="020B0604020202020204" pitchFamily="34" charset="0"/>
                <a:ea typeface="黑体" panose="02010609060101010101" pitchFamily="49" charset="-122"/>
                <a:cs typeface="Arial" panose="020B0604020202020204" pitchFamily="34" charset="0"/>
              </a:rPr>
              <a:t>侵染导致根系内生细菌显著富集大量功能基因</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7" name="矩形 6">
            <a:extLst>
              <a:ext uri="{FF2B5EF4-FFF2-40B4-BE49-F238E27FC236}">
                <a16:creationId xmlns:a16="http://schemas.microsoft.com/office/drawing/2014/main" id="{19076834-750E-4A01-92AC-DCE5E23BC10A}"/>
              </a:ext>
            </a:extLst>
          </p:cNvPr>
          <p:cNvSpPr/>
          <p:nvPr/>
        </p:nvSpPr>
        <p:spPr>
          <a:xfrm>
            <a:off x="6242840" y="860208"/>
            <a:ext cx="2529859" cy="413831"/>
          </a:xfrm>
          <a:prstGeom prst="rect">
            <a:avLst/>
          </a:prstGeom>
          <a:solidFill>
            <a:schemeClr val="bg1">
              <a:lumMod val="95000"/>
            </a:schemeClr>
          </a:solidFill>
        </p:spPr>
        <p:txBody>
          <a:bodyPr wrap="square" rtlCol="0">
            <a:spAutoFit/>
          </a:bodyPr>
          <a:lstStyle/>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 </a:t>
            </a:r>
            <a:r>
              <a:rPr lang="zh-CN" altLang="en-US" sz="1600" dirty="0">
                <a:latin typeface="Arial" panose="020B0604020202020204" pitchFamily="34" charset="0"/>
                <a:ea typeface="黑体" panose="02010609060101010101" pitchFamily="49" charset="-122"/>
                <a:cs typeface="Arial" panose="020B0604020202020204" pitchFamily="34" charset="0"/>
              </a:rPr>
              <a:t>差异</a:t>
            </a:r>
            <a:r>
              <a:rPr lang="zh-CN" altLang="en-US" sz="1600">
                <a:latin typeface="Arial" panose="020B0604020202020204" pitchFamily="34" charset="0"/>
                <a:ea typeface="黑体" panose="02010609060101010101" pitchFamily="49" charset="-122"/>
                <a:cs typeface="Arial" panose="020B0604020202020204" pitchFamily="34" charset="0"/>
              </a:rPr>
              <a:t>比较阈值</a:t>
            </a:r>
            <a:r>
              <a:rPr lang="en-US" altLang="zh-CN" sz="1600" dirty="0">
                <a:latin typeface="Arial" panose="020B0604020202020204" pitchFamily="34" charset="0"/>
                <a:ea typeface="黑体" panose="02010609060101010101" pitchFamily="49" charset="-122"/>
                <a:cs typeface="Arial" panose="020B0604020202020204" pitchFamily="34" charset="0"/>
              </a:rPr>
              <a:t>: </a:t>
            </a:r>
            <a:r>
              <a:rPr lang="en-US" altLang="zh-CN" sz="1600">
                <a:latin typeface="Arial" panose="020B0604020202020204" pitchFamily="34" charset="0"/>
                <a:ea typeface="黑体" panose="02010609060101010101" pitchFamily="49" charset="-122"/>
                <a:cs typeface="Arial" panose="020B0604020202020204" pitchFamily="34" charset="0"/>
              </a:rPr>
              <a:t>FDR</a:t>
            </a:r>
            <a:r>
              <a:rPr lang="zh-CN" altLang="en-US" sz="1600">
                <a:latin typeface="Arial" panose="020B0604020202020204" pitchFamily="34" charset="0"/>
                <a:ea typeface="黑体" panose="02010609060101010101" pitchFamily="49" charset="-122"/>
                <a:cs typeface="Arial" panose="020B0604020202020204" pitchFamily="34" charset="0"/>
              </a:rPr>
              <a:t> </a:t>
            </a:r>
            <a:r>
              <a:rPr lang="en-US" altLang="zh-CN" sz="1600">
                <a:latin typeface="Arial" panose="020B0604020202020204" pitchFamily="34" charset="0"/>
                <a:ea typeface="黑体" panose="02010609060101010101" pitchFamily="49" charset="-122"/>
                <a:cs typeface="Arial" panose="020B0604020202020204" pitchFamily="34" charset="0"/>
              </a:rPr>
              <a:t>&lt; 0.1</a:t>
            </a:r>
            <a:endParaRPr lang="en-US" altLang="zh-CN" sz="1600" dirty="0">
              <a:latin typeface="Arial" panose="020B0604020202020204" pitchFamily="34" charset="0"/>
              <a:ea typeface="黑体" panose="02010609060101010101" pitchFamily="49" charset="-122"/>
              <a:cs typeface="Arial" panose="020B0604020202020204" pitchFamily="34" charset="0"/>
            </a:endParaRPr>
          </a:p>
        </p:txBody>
      </p:sp>
      <p:pic>
        <p:nvPicPr>
          <p:cNvPr id="11" name="图片 10">
            <a:extLst>
              <a:ext uri="{FF2B5EF4-FFF2-40B4-BE49-F238E27FC236}">
                <a16:creationId xmlns:a16="http://schemas.microsoft.com/office/drawing/2014/main" id="{E10934D3-2AEA-40EF-9A51-1BF61C8E74C3}"/>
              </a:ext>
            </a:extLst>
          </p:cNvPr>
          <p:cNvPicPr>
            <a:picLocks noChangeAspect="1"/>
          </p:cNvPicPr>
          <p:nvPr/>
        </p:nvPicPr>
        <p:blipFill rotWithShape="1">
          <a:blip r:embed="rId3">
            <a:extLst>
              <a:ext uri="{28A0092B-C50C-407E-A947-70E740481C1C}">
                <a14:useLocalDpi xmlns:a14="http://schemas.microsoft.com/office/drawing/2010/main" val="0"/>
              </a:ext>
            </a:extLst>
          </a:blip>
          <a:srcRect l="1207" t="6977" r="28187" b="11692"/>
          <a:stretch/>
        </p:blipFill>
        <p:spPr>
          <a:xfrm>
            <a:off x="1406771" y="860208"/>
            <a:ext cx="4598018" cy="2479563"/>
          </a:xfrm>
          <a:prstGeom prst="rect">
            <a:avLst/>
          </a:prstGeom>
        </p:spPr>
      </p:pic>
      <p:sp>
        <p:nvSpPr>
          <p:cNvPr id="12" name="矩形 11">
            <a:extLst>
              <a:ext uri="{FF2B5EF4-FFF2-40B4-BE49-F238E27FC236}">
                <a16:creationId xmlns:a16="http://schemas.microsoft.com/office/drawing/2014/main" id="{2E660F3C-B408-426D-A618-0DA973298362}"/>
              </a:ext>
            </a:extLst>
          </p:cNvPr>
          <p:cNvSpPr/>
          <p:nvPr/>
        </p:nvSpPr>
        <p:spPr>
          <a:xfrm>
            <a:off x="113823" y="1089025"/>
            <a:ext cx="1358262" cy="413831"/>
          </a:xfrm>
          <a:prstGeom prst="rect">
            <a:avLst/>
          </a:prstGeom>
          <a:solidFill>
            <a:schemeClr val="accent4">
              <a:lumMod val="20000"/>
              <a:lumOff val="80000"/>
            </a:schemeClr>
          </a:solidFill>
        </p:spPr>
        <p:txBody>
          <a:bodyPr wrap="square" rtlCol="0">
            <a:spAutoFit/>
          </a:bodyPr>
          <a:lstStyle/>
          <a:p>
            <a:pPr algn="ctr">
              <a:lnSpc>
                <a:spcPct val="150000"/>
              </a:lnSpc>
            </a:pPr>
            <a:r>
              <a:rPr lang="en-US" altLang="zh-CN" sz="1600" b="1" dirty="0">
                <a:solidFill>
                  <a:srgbClr val="00B050"/>
                </a:solidFill>
                <a:latin typeface="Arial" panose="020B0604020202020204" pitchFamily="34" charset="0"/>
                <a:ea typeface="黑体" panose="02010609060101010101" pitchFamily="49" charset="-122"/>
                <a:cs typeface="Arial" panose="020B0604020202020204" pitchFamily="34" charset="0"/>
              </a:rPr>
              <a:t>S</a:t>
            </a:r>
            <a:r>
              <a:rPr lang="zh-CN" altLang="en-US" sz="1600" b="1" dirty="0">
                <a:solidFill>
                  <a:srgbClr val="00B050"/>
                </a:solidFill>
                <a:latin typeface="Arial" panose="020B0604020202020204" pitchFamily="34" charset="0"/>
                <a:ea typeface="黑体" panose="02010609060101010101" pitchFamily="49" charset="-122"/>
                <a:cs typeface="Arial" panose="020B0604020202020204" pitchFamily="34" charset="0"/>
              </a:rPr>
              <a:t>组</a:t>
            </a:r>
            <a:r>
              <a:rPr lang="zh-CN" altLang="en-US" sz="1600" b="1" dirty="0">
                <a:latin typeface="Arial" panose="020B0604020202020204" pitchFamily="34" charset="0"/>
                <a:ea typeface="黑体" panose="02010609060101010101" pitchFamily="49" charset="-122"/>
                <a:cs typeface="Arial" panose="020B0604020202020204" pitchFamily="34" charset="0"/>
              </a:rPr>
              <a:t>和</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C</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组</a:t>
            </a:r>
            <a:endPar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BE8FAF85-E492-4E7C-B7F2-A028ACCADACE}"/>
              </a:ext>
            </a:extLst>
          </p:cNvPr>
          <p:cNvPicPr>
            <a:picLocks noChangeAspect="1"/>
          </p:cNvPicPr>
          <p:nvPr/>
        </p:nvPicPr>
        <p:blipFill rotWithShape="1">
          <a:blip r:embed="rId4">
            <a:extLst>
              <a:ext uri="{28A0092B-C50C-407E-A947-70E740481C1C}">
                <a14:useLocalDpi xmlns:a14="http://schemas.microsoft.com/office/drawing/2010/main" val="0"/>
              </a:ext>
            </a:extLst>
          </a:blip>
          <a:srcRect t="5797" r="27571"/>
          <a:stretch/>
        </p:blipFill>
        <p:spPr>
          <a:xfrm>
            <a:off x="561007" y="3485579"/>
            <a:ext cx="5750465" cy="3272435"/>
          </a:xfrm>
          <a:prstGeom prst="rect">
            <a:avLst/>
          </a:prstGeom>
        </p:spPr>
      </p:pic>
      <p:sp>
        <p:nvSpPr>
          <p:cNvPr id="6" name="文本框 5">
            <a:extLst>
              <a:ext uri="{FF2B5EF4-FFF2-40B4-BE49-F238E27FC236}">
                <a16:creationId xmlns:a16="http://schemas.microsoft.com/office/drawing/2014/main" id="{F5EB2833-04B9-4640-A4B6-F3BCD8E05A23}"/>
              </a:ext>
            </a:extLst>
          </p:cNvPr>
          <p:cNvSpPr txBox="1"/>
          <p:nvPr/>
        </p:nvSpPr>
        <p:spPr>
          <a:xfrm>
            <a:off x="6170073" y="5371987"/>
            <a:ext cx="2968605" cy="1154675"/>
          </a:xfrm>
          <a:prstGeom prst="rect">
            <a:avLst/>
          </a:prstGeom>
          <a:solidFill>
            <a:schemeClr val="bg1"/>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sz="1600" dirty="0"/>
              <a:t>表达量较高的基因大多数属于</a:t>
            </a:r>
            <a:r>
              <a:rPr lang="en-US" altLang="zh-CN" sz="1600" b="1" i="1" dirty="0" err="1">
                <a:solidFill>
                  <a:srgbClr val="FF0000"/>
                </a:solidFill>
              </a:rPr>
              <a:t>Chitinophagaceae</a:t>
            </a:r>
            <a:endParaRPr lang="en-US" altLang="zh-CN" sz="1600" b="1" i="1" dirty="0">
              <a:solidFill>
                <a:srgbClr val="FF0000"/>
              </a:solidFill>
            </a:endParaRPr>
          </a:p>
          <a:p>
            <a:r>
              <a:rPr lang="en-US" altLang="zh-CN" sz="1600" b="1" i="1" dirty="0" err="1">
                <a:solidFill>
                  <a:srgbClr val="FF0000"/>
                </a:solidFill>
              </a:rPr>
              <a:t>Flavobacteriaceae</a:t>
            </a:r>
            <a:endParaRPr lang="en-US" altLang="zh-CN" sz="1600" i="1" dirty="0"/>
          </a:p>
        </p:txBody>
      </p:sp>
      <p:sp>
        <p:nvSpPr>
          <p:cNvPr id="8" name="矩形 7">
            <a:extLst>
              <a:ext uri="{FF2B5EF4-FFF2-40B4-BE49-F238E27FC236}">
                <a16:creationId xmlns:a16="http://schemas.microsoft.com/office/drawing/2014/main" id="{7B221296-DF5B-4476-A9D0-860B2F11174B}"/>
              </a:ext>
            </a:extLst>
          </p:cNvPr>
          <p:cNvSpPr/>
          <p:nvPr/>
        </p:nvSpPr>
        <p:spPr>
          <a:xfrm>
            <a:off x="113823" y="3485579"/>
            <a:ext cx="1358262" cy="413831"/>
          </a:xfrm>
          <a:prstGeom prst="rect">
            <a:avLst/>
          </a:prstGeom>
          <a:solidFill>
            <a:schemeClr val="accent4">
              <a:lumMod val="20000"/>
              <a:lumOff val="80000"/>
            </a:schemeClr>
          </a:solidFill>
        </p:spPr>
        <p:txBody>
          <a:bodyPr wrap="square" rtlCol="0">
            <a:spAutoFit/>
          </a:bodyPr>
          <a:lstStyle/>
          <a:p>
            <a:pPr algn="ctr">
              <a:lnSpc>
                <a:spcPct val="150000"/>
              </a:lnSpc>
            </a:pPr>
            <a:r>
              <a:rPr lang="en-US" altLang="zh-CN" sz="1600" b="1" dirty="0">
                <a:solidFill>
                  <a:srgbClr val="0070C0"/>
                </a:solidFill>
                <a:latin typeface="Arial" panose="020B0604020202020204" pitchFamily="34" charset="0"/>
                <a:ea typeface="黑体" panose="02010609060101010101" pitchFamily="49" charset="-122"/>
                <a:cs typeface="Arial" panose="020B0604020202020204" pitchFamily="34" charset="0"/>
              </a:rPr>
              <a:t>S+R</a:t>
            </a:r>
            <a:r>
              <a:rPr lang="zh-CN" altLang="en-US" sz="1600" b="1" dirty="0">
                <a:solidFill>
                  <a:srgbClr val="0070C0"/>
                </a:solidFill>
                <a:latin typeface="Arial" panose="020B0604020202020204" pitchFamily="34" charset="0"/>
                <a:ea typeface="黑体" panose="02010609060101010101" pitchFamily="49" charset="-122"/>
                <a:cs typeface="Arial" panose="020B0604020202020204" pitchFamily="34" charset="0"/>
              </a:rPr>
              <a:t>组</a:t>
            </a:r>
            <a:r>
              <a:rPr lang="zh-CN" altLang="en-US" sz="1600" b="1" dirty="0">
                <a:latin typeface="Arial" panose="020B0604020202020204" pitchFamily="34" charset="0"/>
                <a:ea typeface="黑体" panose="02010609060101010101" pitchFamily="49" charset="-122"/>
                <a:cs typeface="Arial" panose="020B0604020202020204" pitchFamily="34" charset="0"/>
              </a:rPr>
              <a:t>和</a:t>
            </a:r>
            <a:r>
              <a:rPr lang="en-US" altLang="zh-CN" sz="1600" b="1" dirty="0">
                <a:solidFill>
                  <a:srgbClr val="00B050"/>
                </a:solidFill>
                <a:latin typeface="Arial" panose="020B0604020202020204" pitchFamily="34" charset="0"/>
                <a:ea typeface="黑体" panose="02010609060101010101" pitchFamily="49" charset="-122"/>
                <a:cs typeface="Arial" panose="020B0604020202020204" pitchFamily="34" charset="0"/>
              </a:rPr>
              <a:t>S</a:t>
            </a:r>
            <a:r>
              <a:rPr lang="zh-CN" altLang="en-US" sz="1600" b="1" dirty="0">
                <a:solidFill>
                  <a:srgbClr val="00B050"/>
                </a:solidFill>
                <a:latin typeface="Arial" panose="020B0604020202020204" pitchFamily="34" charset="0"/>
                <a:ea typeface="黑体" panose="02010609060101010101" pitchFamily="49" charset="-122"/>
                <a:cs typeface="Arial" panose="020B0604020202020204" pitchFamily="34" charset="0"/>
              </a:rPr>
              <a:t>组</a:t>
            </a:r>
            <a:endParaRPr lang="en-US" altLang="zh-CN" sz="1600" b="1" dirty="0">
              <a:solidFill>
                <a:srgbClr val="00B050"/>
              </a:solidFill>
              <a:latin typeface="Arial" panose="020B0604020202020204" pitchFamily="34" charset="0"/>
              <a:ea typeface="黑体" panose="02010609060101010101" pitchFamily="49" charset="-122"/>
              <a:cs typeface="Arial" panose="020B0604020202020204" pitchFamily="34" charset="0"/>
            </a:endParaRPr>
          </a:p>
        </p:txBody>
      </p:sp>
      <p:sp>
        <p:nvSpPr>
          <p:cNvPr id="13" name="矩形 12">
            <a:extLst>
              <a:ext uri="{FF2B5EF4-FFF2-40B4-BE49-F238E27FC236}">
                <a16:creationId xmlns:a16="http://schemas.microsoft.com/office/drawing/2014/main" id="{77E4987C-A0CC-4DA2-A7B3-339ED0734941}"/>
              </a:ext>
            </a:extLst>
          </p:cNvPr>
          <p:cNvSpPr/>
          <p:nvPr/>
        </p:nvSpPr>
        <p:spPr>
          <a:xfrm>
            <a:off x="6054006" y="3706603"/>
            <a:ext cx="3136489" cy="1524007"/>
          </a:xfrm>
          <a:prstGeom prst="rect">
            <a:avLst/>
          </a:prstGeom>
        </p:spPr>
        <p:txBody>
          <a:bodyPr wrap="square">
            <a:spAutoFit/>
          </a:bodyPr>
          <a:lstStyle/>
          <a:p>
            <a:pPr algn="ctr">
              <a:lnSpc>
                <a:spcPct val="150000"/>
              </a:lnSpc>
            </a:pPr>
            <a:r>
              <a:rPr lang="en-US" altLang="zh-CN" sz="1600" b="1" dirty="0">
                <a:latin typeface="Arial" panose="020B0604020202020204" pitchFamily="34" charset="0"/>
                <a:ea typeface="黑体" panose="02010609060101010101" pitchFamily="49" charset="-122"/>
                <a:cs typeface="Arial" panose="020B0604020202020204" pitchFamily="34" charset="0"/>
              </a:rPr>
              <a:t>S+R</a:t>
            </a:r>
            <a:r>
              <a:rPr lang="zh-CN" altLang="en-US" sz="1600" b="1" dirty="0">
                <a:latin typeface="Arial" panose="020B0604020202020204" pitchFamily="34" charset="0"/>
                <a:ea typeface="黑体" panose="02010609060101010101" pitchFamily="49" charset="-122"/>
                <a:cs typeface="Arial" panose="020B0604020202020204" pitchFamily="34" charset="0"/>
              </a:rPr>
              <a:t>组比</a:t>
            </a:r>
            <a:r>
              <a:rPr lang="en-US" altLang="zh-CN" sz="1600" b="1" dirty="0">
                <a:latin typeface="Arial" panose="020B0604020202020204" pitchFamily="34" charset="0"/>
                <a:ea typeface="黑体" panose="02010609060101010101" pitchFamily="49" charset="-122"/>
                <a:cs typeface="Arial" panose="020B0604020202020204" pitchFamily="34" charset="0"/>
              </a:rPr>
              <a:t>S</a:t>
            </a:r>
            <a:r>
              <a:rPr lang="zh-CN" altLang="en-US" sz="1600" b="1" dirty="0">
                <a:latin typeface="Arial" panose="020B0604020202020204" pitchFamily="34" charset="0"/>
                <a:ea typeface="黑体" panose="02010609060101010101" pitchFamily="49" charset="-122"/>
                <a:cs typeface="Arial" panose="020B0604020202020204" pitchFamily="34" charset="0"/>
              </a:rPr>
              <a:t>组富集的基因个数：</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4443</a:t>
            </a:r>
            <a:r>
              <a:rPr lang="en-US" altLang="zh-CN" sz="1600" b="1" dirty="0">
                <a:latin typeface="Arial" panose="020B0604020202020204" pitchFamily="34" charset="0"/>
                <a:ea typeface="黑体" panose="02010609060101010101" pitchFamily="49" charset="-122"/>
                <a:cs typeface="Arial" panose="020B0604020202020204" pitchFamily="34" charset="0"/>
              </a:rPr>
              <a:t>/56175</a:t>
            </a:r>
          </a:p>
          <a:p>
            <a:pPr algn="ctr">
              <a:lnSpc>
                <a:spcPct val="150000"/>
              </a:lnSpc>
            </a:pPr>
            <a:r>
              <a:rPr lang="zh-CN" altLang="en-US" sz="1600" b="1" dirty="0">
                <a:latin typeface="Arial" panose="020B0604020202020204" pitchFamily="34" charset="0"/>
                <a:ea typeface="黑体" panose="02010609060101010101" pitchFamily="49" charset="-122"/>
                <a:cs typeface="Arial" panose="020B0604020202020204" pitchFamily="34" charset="0"/>
              </a:rPr>
              <a:t>富集的基因属于</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拟杆菌</a:t>
            </a:r>
            <a:r>
              <a:rPr lang="zh-CN" altLang="en-US" sz="1600" b="1" dirty="0">
                <a:latin typeface="Arial" panose="020B0604020202020204" pitchFamily="34" charset="0"/>
                <a:ea typeface="黑体" panose="02010609060101010101" pitchFamily="49" charset="-122"/>
                <a:cs typeface="Arial" panose="020B0604020202020204" pitchFamily="34" charset="0"/>
              </a:rPr>
              <a:t>的个数：</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3138</a:t>
            </a:r>
            <a:r>
              <a:rPr lang="en-US" altLang="zh-CN" sz="1600" b="1" dirty="0">
                <a:latin typeface="Arial" panose="020B0604020202020204" pitchFamily="34" charset="0"/>
                <a:ea typeface="黑体" panose="02010609060101010101" pitchFamily="49" charset="-122"/>
                <a:cs typeface="Arial" panose="020B0604020202020204" pitchFamily="34" charset="0"/>
              </a:rPr>
              <a:t>/4443</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595546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1B24C30-8BE2-417E-B4E5-E96976F44727}"/>
              </a:ext>
            </a:extLst>
          </p:cNvPr>
          <p:cNvPicPr>
            <a:picLocks noChangeAspect="1"/>
          </p:cNvPicPr>
          <p:nvPr/>
        </p:nvPicPr>
        <p:blipFill rotWithShape="1">
          <a:blip r:embed="rId3">
            <a:extLst>
              <a:ext uri="{28A0092B-C50C-407E-A947-70E740481C1C}">
                <a14:useLocalDpi xmlns:a14="http://schemas.microsoft.com/office/drawing/2010/main" val="0"/>
              </a:ext>
            </a:extLst>
          </a:blip>
          <a:srcRect l="72938" t="8613" b="10783"/>
          <a:stretch/>
        </p:blipFill>
        <p:spPr>
          <a:xfrm>
            <a:off x="5388244" y="1715146"/>
            <a:ext cx="3404340" cy="4882635"/>
          </a:xfrm>
          <a:prstGeom prst="rect">
            <a:avLst/>
          </a:prstGeom>
        </p:spPr>
      </p:pic>
      <p:sp>
        <p:nvSpPr>
          <p:cNvPr id="3" name="文本框 2">
            <a:extLst>
              <a:ext uri="{FF2B5EF4-FFF2-40B4-BE49-F238E27FC236}">
                <a16:creationId xmlns:a16="http://schemas.microsoft.com/office/drawing/2014/main" id="{D86BE068-FCAD-454D-B6D4-254567448917}"/>
              </a:ext>
            </a:extLst>
          </p:cNvPr>
          <p:cNvSpPr txBox="1"/>
          <p:nvPr/>
        </p:nvSpPr>
        <p:spPr>
          <a:xfrm>
            <a:off x="156881" y="112076"/>
            <a:ext cx="8832136" cy="830997"/>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拟杆菌基因的表达差异分析：显著富集的基因与次级代谢产物的生物合成、碳水化合物合成转运途径相关</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4" name="矩形 3">
            <a:extLst>
              <a:ext uri="{FF2B5EF4-FFF2-40B4-BE49-F238E27FC236}">
                <a16:creationId xmlns:a16="http://schemas.microsoft.com/office/drawing/2014/main" id="{6A145A71-576B-4489-A170-D437ADF5C8EF}"/>
              </a:ext>
            </a:extLst>
          </p:cNvPr>
          <p:cNvSpPr/>
          <p:nvPr/>
        </p:nvSpPr>
        <p:spPr>
          <a:xfrm>
            <a:off x="156880" y="1133305"/>
            <a:ext cx="7907404" cy="413831"/>
          </a:xfrm>
          <a:prstGeom prst="rect">
            <a:avLst/>
          </a:prstGeom>
          <a:solidFill>
            <a:schemeClr val="bg1">
              <a:lumMod val="95000"/>
            </a:schemeClr>
          </a:solidFill>
        </p:spPr>
        <p:txBody>
          <a:bodyPr wrap="square" rtlCol="0">
            <a:spAutoFit/>
          </a:bodyPr>
          <a:lstStyle/>
          <a:p>
            <a:pP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COG</a:t>
            </a:r>
            <a:r>
              <a:rPr lang="zh-CN" altLang="en-US" sz="1600" dirty="0">
                <a:latin typeface="Arial" panose="020B0604020202020204" pitchFamily="34" charset="0"/>
                <a:ea typeface="黑体" panose="02010609060101010101" pitchFamily="49" charset="-122"/>
                <a:cs typeface="Arial" panose="020B0604020202020204" pitchFamily="34" charset="0"/>
              </a:rPr>
              <a:t>功能注释；</a:t>
            </a:r>
            <a:r>
              <a:rPr lang="en-US" altLang="zh-CN" sz="1600" dirty="0">
                <a:latin typeface="Arial" panose="020B0604020202020204" pitchFamily="34" charset="0"/>
                <a:ea typeface="黑体" panose="02010609060101010101" pitchFamily="49" charset="-122"/>
                <a:cs typeface="Arial" panose="020B0604020202020204" pitchFamily="34" charset="0"/>
              </a:rPr>
              <a:t>COG</a:t>
            </a:r>
            <a:r>
              <a:rPr lang="zh-CN" altLang="en-US" sz="1600" dirty="0">
                <a:latin typeface="Arial" panose="020B0604020202020204" pitchFamily="34" charset="0"/>
                <a:ea typeface="黑体" panose="02010609060101010101" pitchFamily="49" charset="-122"/>
                <a:cs typeface="Arial" panose="020B0604020202020204" pitchFamily="34" charset="0"/>
              </a:rPr>
              <a:t>（</a:t>
            </a:r>
            <a:r>
              <a:rPr lang="en-US" altLang="zh-CN" sz="1600" dirty="0">
                <a:latin typeface="Arial" panose="020B0604020202020204" pitchFamily="34" charset="0"/>
                <a:ea typeface="黑体" panose="02010609060101010101" pitchFamily="49" charset="-122"/>
                <a:cs typeface="Arial" panose="020B0604020202020204" pitchFamily="34" charset="0"/>
              </a:rPr>
              <a:t>Clusters of Orthologous Groups of proteins</a:t>
            </a:r>
            <a:r>
              <a:rPr lang="zh-CN" altLang="en-US" sz="1600" dirty="0">
                <a:latin typeface="Arial" panose="020B0604020202020204" pitchFamily="34" charset="0"/>
                <a:ea typeface="黑体" panose="02010609060101010101" pitchFamily="49" charset="-122"/>
                <a:cs typeface="Arial" panose="020B0604020202020204" pitchFamily="34" charset="0"/>
              </a:rPr>
              <a:t>，同源蛋白簇）</a:t>
            </a:r>
          </a:p>
        </p:txBody>
      </p:sp>
      <p:sp>
        <p:nvSpPr>
          <p:cNvPr id="5" name="矩形 4">
            <a:extLst>
              <a:ext uri="{FF2B5EF4-FFF2-40B4-BE49-F238E27FC236}">
                <a16:creationId xmlns:a16="http://schemas.microsoft.com/office/drawing/2014/main" id="{2C375895-727D-467A-9C02-7B5546204DAA}"/>
              </a:ext>
            </a:extLst>
          </p:cNvPr>
          <p:cNvSpPr/>
          <p:nvPr/>
        </p:nvSpPr>
        <p:spPr>
          <a:xfrm>
            <a:off x="2886216" y="1790677"/>
            <a:ext cx="2080042" cy="1521827"/>
          </a:xfrm>
          <a:prstGeom prst="rect">
            <a:avLst/>
          </a:prstGeom>
          <a:solidFill>
            <a:schemeClr val="bg1"/>
          </a:solidFill>
        </p:spPr>
        <p:txBody>
          <a:bodyPr wrap="square" rtlCol="0">
            <a:spAutoFit/>
          </a:bodyPr>
          <a:lstStyle/>
          <a:p>
            <a:pPr>
              <a:lnSpc>
                <a:spcPct val="150000"/>
              </a:lnSpc>
            </a:pPr>
            <a:r>
              <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rPr>
              <a:t>S</a:t>
            </a:r>
            <a:r>
              <a:rPr lang="zh-CN" altLang="en-US" sz="1600" dirty="0">
                <a:highlight>
                  <a:srgbClr val="FFFF00"/>
                </a:highlight>
                <a:latin typeface="Arial" panose="020B0604020202020204" pitchFamily="34" charset="0"/>
                <a:ea typeface="黑体" panose="02010609060101010101" pitchFamily="49" charset="-122"/>
                <a:cs typeface="Arial" panose="020B0604020202020204" pitchFamily="34" charset="0"/>
              </a:rPr>
              <a:t>组和</a:t>
            </a:r>
            <a:r>
              <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rPr>
              <a:t>C</a:t>
            </a:r>
            <a:r>
              <a:rPr lang="zh-CN" altLang="en-US" sz="1600" dirty="0">
                <a:highlight>
                  <a:srgbClr val="FFFF00"/>
                </a:highlight>
                <a:latin typeface="Arial" panose="020B0604020202020204" pitchFamily="34" charset="0"/>
                <a:ea typeface="黑体" panose="02010609060101010101" pitchFamily="49" charset="-122"/>
                <a:cs typeface="Arial" panose="020B0604020202020204" pitchFamily="34" charset="0"/>
              </a:rPr>
              <a:t>组：</a:t>
            </a:r>
            <a:endPar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G</a:t>
            </a:r>
            <a:r>
              <a:rPr lang="zh-CN" altLang="en-US" sz="1600" dirty="0">
                <a:latin typeface="Arial" panose="020B0604020202020204" pitchFamily="34" charset="0"/>
                <a:ea typeface="黑体" panose="02010609060101010101" pitchFamily="49" charset="-122"/>
                <a:cs typeface="Arial" panose="020B0604020202020204" pitchFamily="34" charset="0"/>
              </a:rPr>
              <a:t>类基因（</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碳水化合物转运和代谢</a:t>
            </a:r>
            <a:r>
              <a:rPr lang="zh-CN" altLang="en-US" sz="1600" dirty="0">
                <a:latin typeface="Arial" panose="020B0604020202020204" pitchFamily="34" charset="0"/>
                <a:ea typeface="黑体" panose="02010609060101010101" pitchFamily="49" charset="-122"/>
                <a:cs typeface="Arial" panose="020B0604020202020204" pitchFamily="34" charset="0"/>
              </a:rPr>
              <a:t>）表达量差异最大</a:t>
            </a:r>
          </a:p>
        </p:txBody>
      </p:sp>
      <p:sp>
        <p:nvSpPr>
          <p:cNvPr id="6" name="矩形 5">
            <a:extLst>
              <a:ext uri="{FF2B5EF4-FFF2-40B4-BE49-F238E27FC236}">
                <a16:creationId xmlns:a16="http://schemas.microsoft.com/office/drawing/2014/main" id="{C017D221-947E-4A74-8762-4F9DC867E405}"/>
              </a:ext>
            </a:extLst>
          </p:cNvPr>
          <p:cNvSpPr/>
          <p:nvPr/>
        </p:nvSpPr>
        <p:spPr>
          <a:xfrm>
            <a:off x="5512231" y="5832529"/>
            <a:ext cx="1560162" cy="22214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A0384B8-D37D-499C-83D2-35978030DC80}"/>
              </a:ext>
            </a:extLst>
          </p:cNvPr>
          <p:cNvSpPr/>
          <p:nvPr/>
        </p:nvSpPr>
        <p:spPr>
          <a:xfrm>
            <a:off x="7380513" y="2346178"/>
            <a:ext cx="1184883" cy="2885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861977A-54E2-45E2-8367-588F8E5FD3D7}"/>
              </a:ext>
            </a:extLst>
          </p:cNvPr>
          <p:cNvSpPr/>
          <p:nvPr/>
        </p:nvSpPr>
        <p:spPr>
          <a:xfrm>
            <a:off x="234514" y="1790677"/>
            <a:ext cx="2234241" cy="1891159"/>
          </a:xfrm>
          <a:prstGeom prst="rect">
            <a:avLst/>
          </a:prstGeom>
          <a:solidFill>
            <a:schemeClr val="bg1"/>
          </a:solidFill>
        </p:spPr>
        <p:txBody>
          <a:bodyPr wrap="square" rtlCol="0">
            <a:spAutoFit/>
          </a:bodyPr>
          <a:lstStyle/>
          <a:p>
            <a:pPr>
              <a:lnSpc>
                <a:spcPct val="150000"/>
              </a:lnSpc>
            </a:pPr>
            <a:r>
              <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rPr>
              <a:t>S+R</a:t>
            </a:r>
            <a:r>
              <a:rPr lang="zh-CN" altLang="en-US" sz="1600" dirty="0">
                <a:highlight>
                  <a:srgbClr val="FFFF00"/>
                </a:highlight>
                <a:latin typeface="Arial" panose="020B0604020202020204" pitchFamily="34" charset="0"/>
                <a:ea typeface="黑体" panose="02010609060101010101" pitchFamily="49" charset="-122"/>
                <a:cs typeface="Arial" panose="020B0604020202020204" pitchFamily="34" charset="0"/>
              </a:rPr>
              <a:t>组和</a:t>
            </a:r>
            <a:r>
              <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rPr>
              <a:t>S</a:t>
            </a:r>
            <a:r>
              <a:rPr lang="zh-CN" altLang="en-US" sz="1600" dirty="0">
                <a:highlight>
                  <a:srgbClr val="FFFF00"/>
                </a:highlight>
                <a:latin typeface="Arial" panose="020B0604020202020204" pitchFamily="34" charset="0"/>
                <a:ea typeface="黑体" panose="02010609060101010101" pitchFamily="49" charset="-122"/>
                <a:cs typeface="Arial" panose="020B0604020202020204" pitchFamily="34" charset="0"/>
              </a:rPr>
              <a:t>组：</a:t>
            </a:r>
            <a:endPar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Q</a:t>
            </a:r>
            <a:r>
              <a:rPr lang="zh-CN" altLang="en-US" sz="1600" dirty="0">
                <a:latin typeface="Arial" panose="020B0604020202020204" pitchFamily="34" charset="0"/>
                <a:ea typeface="黑体" panose="02010609060101010101" pitchFamily="49" charset="-122"/>
                <a:cs typeface="Arial" panose="020B0604020202020204" pitchFamily="34" charset="0"/>
              </a:rPr>
              <a:t>类基因（</a:t>
            </a:r>
            <a:r>
              <a:rPr lang="zh-CN" altLang="en-US" sz="1600" b="1" dirty="0">
                <a:solidFill>
                  <a:schemeClr val="accent1"/>
                </a:solidFill>
                <a:latin typeface="Arial" panose="020B0604020202020204" pitchFamily="34" charset="0"/>
                <a:ea typeface="黑体" panose="02010609060101010101" pitchFamily="49" charset="-122"/>
                <a:cs typeface="Arial" panose="020B0604020202020204" pitchFamily="34" charset="0"/>
              </a:rPr>
              <a:t>次级代谢产物的生物合成、转运和分解代谢</a:t>
            </a:r>
            <a:r>
              <a:rPr lang="zh-CN" altLang="en-US" sz="1600" dirty="0">
                <a:latin typeface="Arial" panose="020B0604020202020204" pitchFamily="34" charset="0"/>
                <a:ea typeface="黑体" panose="02010609060101010101" pitchFamily="49" charset="-122"/>
                <a:cs typeface="Arial" panose="020B0604020202020204" pitchFamily="34" charset="0"/>
              </a:rPr>
              <a:t>）表达量差异最大</a:t>
            </a:r>
          </a:p>
        </p:txBody>
      </p:sp>
      <p:sp>
        <p:nvSpPr>
          <p:cNvPr id="12" name="矩形 11">
            <a:extLst>
              <a:ext uri="{FF2B5EF4-FFF2-40B4-BE49-F238E27FC236}">
                <a16:creationId xmlns:a16="http://schemas.microsoft.com/office/drawing/2014/main" id="{994EAA1C-2932-4788-86DB-592B68F39B53}"/>
              </a:ext>
            </a:extLst>
          </p:cNvPr>
          <p:cNvSpPr/>
          <p:nvPr/>
        </p:nvSpPr>
        <p:spPr>
          <a:xfrm>
            <a:off x="615395" y="3949547"/>
            <a:ext cx="3779047" cy="413831"/>
          </a:xfrm>
          <a:prstGeom prst="rect">
            <a:avLst/>
          </a:prstGeom>
          <a:solidFill>
            <a:schemeClr val="bg1">
              <a:lumMod val="95000"/>
            </a:schemeClr>
          </a:solidFill>
        </p:spPr>
        <p:txBody>
          <a:bodyPr wrap="square" rtlCol="0">
            <a:spAutoFit/>
          </a:bodyPr>
          <a:lstStyle/>
          <a:p>
            <a:pPr>
              <a:lnSpc>
                <a:spcPct val="150000"/>
              </a:lnSpc>
            </a:pPr>
            <a:r>
              <a:rPr lang="zh-CN" altLang="en-US" sz="1600" dirty="0">
                <a:latin typeface="Arial" panose="020B0604020202020204" pitchFamily="34" charset="0"/>
                <a:ea typeface="黑体" panose="02010609060101010101" pitchFamily="49" charset="-122"/>
                <a:cs typeface="Arial" panose="020B0604020202020204" pitchFamily="34" charset="0"/>
              </a:rPr>
              <a:t>如何更详细的解释</a:t>
            </a:r>
            <a:r>
              <a:rPr lang="en-US" altLang="zh-CN" sz="1600" dirty="0">
                <a:latin typeface="Arial" panose="020B0604020202020204" pitchFamily="34" charset="0"/>
                <a:ea typeface="黑体" panose="02010609060101010101" pitchFamily="49" charset="-122"/>
                <a:cs typeface="Arial" panose="020B0604020202020204" pitchFamily="34" charset="0"/>
              </a:rPr>
              <a:t>G/Q</a:t>
            </a:r>
            <a:r>
              <a:rPr lang="zh-CN" altLang="en-US" sz="1600" dirty="0">
                <a:latin typeface="Arial" panose="020B0604020202020204" pitchFamily="34" charset="0"/>
                <a:ea typeface="黑体" panose="02010609060101010101" pitchFamily="49" charset="-122"/>
                <a:cs typeface="Arial" panose="020B0604020202020204" pitchFamily="34" charset="0"/>
              </a:rPr>
              <a:t>类基因的功能？</a:t>
            </a:r>
          </a:p>
        </p:txBody>
      </p:sp>
      <p:sp>
        <p:nvSpPr>
          <p:cNvPr id="14" name="矩形 13">
            <a:extLst>
              <a:ext uri="{FF2B5EF4-FFF2-40B4-BE49-F238E27FC236}">
                <a16:creationId xmlns:a16="http://schemas.microsoft.com/office/drawing/2014/main" id="{DC69D21D-C574-43F3-BCC0-1A19DF4EE92E}"/>
              </a:ext>
            </a:extLst>
          </p:cNvPr>
          <p:cNvSpPr/>
          <p:nvPr/>
        </p:nvSpPr>
        <p:spPr>
          <a:xfrm>
            <a:off x="3085499" y="5186170"/>
            <a:ext cx="850509" cy="413831"/>
          </a:xfrm>
          <a:prstGeom prst="rect">
            <a:avLst/>
          </a:prstGeom>
          <a:solidFill>
            <a:schemeClr val="bg1">
              <a:lumMod val="95000"/>
            </a:schemeClr>
          </a:solidFill>
        </p:spPr>
        <p:txBody>
          <a:bodyPr wrap="square" rtlCol="0">
            <a:spAutoFit/>
          </a:bodyPr>
          <a:lstStyle/>
          <a:p>
            <a:pPr algn="ctr">
              <a:lnSpc>
                <a:spcPct val="150000"/>
              </a:lnSpc>
            </a:pPr>
            <a:r>
              <a:rPr lang="en-US" altLang="zh-CN" sz="1600" dirty="0" err="1">
                <a:latin typeface="Arial" panose="020B0604020202020204" pitchFamily="34" charset="0"/>
                <a:ea typeface="黑体" panose="02010609060101010101" pitchFamily="49" charset="-122"/>
                <a:cs typeface="Arial" panose="020B0604020202020204" pitchFamily="34" charset="0"/>
              </a:rPr>
              <a:t>dbCAN</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15" name="矩形 14">
            <a:extLst>
              <a:ext uri="{FF2B5EF4-FFF2-40B4-BE49-F238E27FC236}">
                <a16:creationId xmlns:a16="http://schemas.microsoft.com/office/drawing/2014/main" id="{3101BDE2-7978-4C91-9177-A4D53DDA5310}"/>
              </a:ext>
            </a:extLst>
          </p:cNvPr>
          <p:cNvSpPr/>
          <p:nvPr/>
        </p:nvSpPr>
        <p:spPr>
          <a:xfrm>
            <a:off x="800337" y="5176772"/>
            <a:ext cx="1267041" cy="416011"/>
          </a:xfrm>
          <a:prstGeom prst="rect">
            <a:avLst/>
          </a:prstGeom>
          <a:solidFill>
            <a:schemeClr val="bg1">
              <a:lumMod val="95000"/>
            </a:schemeClr>
          </a:solidFill>
        </p:spPr>
        <p:txBody>
          <a:bodyPr wrap="square" rtlCol="0">
            <a:spAutoFit/>
          </a:bodyPr>
          <a:lstStyle/>
          <a:p>
            <a:pPr algn="ctr">
              <a:lnSpc>
                <a:spcPct val="150000"/>
              </a:lnSpc>
            </a:pPr>
            <a:r>
              <a:rPr lang="en-US" altLang="zh-CN" sz="1600" dirty="0" err="1">
                <a:latin typeface="Arial" panose="020B0604020202020204" pitchFamily="34" charset="0"/>
                <a:ea typeface="黑体" panose="02010609060101010101" pitchFamily="49" charset="-122"/>
                <a:cs typeface="Arial" panose="020B0604020202020204" pitchFamily="34" charset="0"/>
              </a:rPr>
              <a:t>antiSMASH</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pic>
        <p:nvPicPr>
          <p:cNvPr id="16" name="图片 15">
            <a:extLst>
              <a:ext uri="{FF2B5EF4-FFF2-40B4-BE49-F238E27FC236}">
                <a16:creationId xmlns:a16="http://schemas.microsoft.com/office/drawing/2014/main" id="{517950B4-2F93-4A48-BB4A-87B6A90FEB5B}"/>
              </a:ext>
            </a:extLst>
          </p:cNvPr>
          <p:cNvPicPr>
            <a:picLocks noChangeAspect="1"/>
          </p:cNvPicPr>
          <p:nvPr/>
        </p:nvPicPr>
        <p:blipFill rotWithShape="1">
          <a:blip r:embed="rId4"/>
          <a:srcRect l="45654" t="55007" r="38983" b="38767"/>
          <a:stretch/>
        </p:blipFill>
        <p:spPr>
          <a:xfrm>
            <a:off x="1852012" y="4429821"/>
            <a:ext cx="1233487" cy="685799"/>
          </a:xfrm>
          <a:prstGeom prst="rect">
            <a:avLst/>
          </a:prstGeom>
        </p:spPr>
      </p:pic>
      <p:sp>
        <p:nvSpPr>
          <p:cNvPr id="17" name="矩形 16">
            <a:extLst>
              <a:ext uri="{FF2B5EF4-FFF2-40B4-BE49-F238E27FC236}">
                <a16:creationId xmlns:a16="http://schemas.microsoft.com/office/drawing/2014/main" id="{04AC5E15-7B09-4A7C-A3A7-6E226F5F0401}"/>
              </a:ext>
            </a:extLst>
          </p:cNvPr>
          <p:cNvSpPr/>
          <p:nvPr/>
        </p:nvSpPr>
        <p:spPr>
          <a:xfrm>
            <a:off x="2585229" y="5696533"/>
            <a:ext cx="2234241" cy="783163"/>
          </a:xfrm>
          <a:prstGeom prst="rect">
            <a:avLst/>
          </a:prstGeom>
          <a:solidFill>
            <a:schemeClr val="bg1"/>
          </a:solidFill>
        </p:spPr>
        <p:txBody>
          <a:bodyPr wrap="square" rtlCol="0">
            <a:spAutoFit/>
          </a:bodyPr>
          <a:lstStyle/>
          <a:p>
            <a:pPr algn="ctr">
              <a:lnSpc>
                <a:spcPct val="150000"/>
              </a:lnSpc>
            </a:pP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注释碳水化合物活性酶（</a:t>
            </a:r>
            <a:r>
              <a:rPr lang="en-US" altLang="zh-CN" sz="1600" b="1" dirty="0" err="1">
                <a:solidFill>
                  <a:srgbClr val="FF0000"/>
                </a:solidFill>
                <a:latin typeface="Arial" panose="020B0604020202020204" pitchFamily="34" charset="0"/>
                <a:ea typeface="黑体" panose="02010609060101010101" pitchFamily="49" charset="-122"/>
                <a:cs typeface="Arial" panose="020B0604020202020204" pitchFamily="34" charset="0"/>
              </a:rPr>
              <a:t>CAZymes</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a:t>
            </a:r>
          </a:p>
        </p:txBody>
      </p:sp>
      <p:sp>
        <p:nvSpPr>
          <p:cNvPr id="18" name="矩形 17">
            <a:extLst>
              <a:ext uri="{FF2B5EF4-FFF2-40B4-BE49-F238E27FC236}">
                <a16:creationId xmlns:a16="http://schemas.microsoft.com/office/drawing/2014/main" id="{F37687BE-876C-40F0-A20A-C86F888AE884}"/>
              </a:ext>
            </a:extLst>
          </p:cNvPr>
          <p:cNvSpPr/>
          <p:nvPr/>
        </p:nvSpPr>
        <p:spPr>
          <a:xfrm>
            <a:off x="670595" y="5692665"/>
            <a:ext cx="1526523" cy="783163"/>
          </a:xfrm>
          <a:prstGeom prst="rect">
            <a:avLst/>
          </a:prstGeom>
          <a:solidFill>
            <a:schemeClr val="bg1"/>
          </a:solidFill>
        </p:spPr>
        <p:txBody>
          <a:bodyPr wrap="square" rtlCol="0">
            <a:spAutoFit/>
          </a:bodyPr>
          <a:lstStyle/>
          <a:p>
            <a:pPr algn="ctr">
              <a:lnSpc>
                <a:spcPct val="150000"/>
              </a:lnSpc>
            </a:pPr>
            <a:r>
              <a:rPr lang="zh-CN" altLang="en-US" sz="1600" b="1" dirty="0">
                <a:solidFill>
                  <a:schemeClr val="accent1"/>
                </a:solidFill>
                <a:latin typeface="Arial" panose="020B0604020202020204" pitchFamily="34" charset="0"/>
                <a:ea typeface="黑体" panose="02010609060101010101" pitchFamily="49" charset="-122"/>
                <a:cs typeface="Arial" panose="020B0604020202020204" pitchFamily="34" charset="0"/>
              </a:rPr>
              <a:t>分析次生代谢产物</a:t>
            </a:r>
          </a:p>
        </p:txBody>
      </p:sp>
    </p:spTree>
    <p:extLst>
      <p:ext uri="{BB962C8B-B14F-4D97-AF65-F5344CB8AC3E}">
        <p14:creationId xmlns:p14="http://schemas.microsoft.com/office/powerpoint/2010/main" val="922930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F15128-F905-465C-A724-D5DBB1AE766E}"/>
              </a:ext>
            </a:extLst>
          </p:cNvPr>
          <p:cNvSpPr txBox="1"/>
          <p:nvPr/>
        </p:nvSpPr>
        <p:spPr>
          <a:xfrm>
            <a:off x="156881" y="112076"/>
            <a:ext cx="8832136" cy="830997"/>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蛋白结构域相似性网络：</a:t>
            </a:r>
            <a:r>
              <a:rPr lang="en-US" altLang="zh-CN" sz="2400" b="1" dirty="0">
                <a:latin typeface="Arial" panose="020B0604020202020204" pitchFamily="34" charset="0"/>
                <a:ea typeface="黑体" panose="02010609060101010101" pitchFamily="49" charset="-122"/>
                <a:cs typeface="Arial" panose="020B0604020202020204" pitchFamily="34" charset="0"/>
              </a:rPr>
              <a:t>Rs</a:t>
            </a:r>
            <a:r>
              <a:rPr lang="zh-CN" altLang="en-US" sz="2400" b="1" dirty="0">
                <a:latin typeface="Arial" panose="020B0604020202020204" pitchFamily="34" charset="0"/>
                <a:ea typeface="黑体" panose="02010609060101010101" pitchFamily="49" charset="-122"/>
                <a:cs typeface="Arial" panose="020B0604020202020204" pitchFamily="34" charset="0"/>
              </a:rPr>
              <a:t>致病菌侵染后，内生细菌富集几种与真菌细胞壁降解相关的碳水化合物酶</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2BF7F292-F414-4462-8986-1C6830AB8E3E}"/>
              </a:ext>
            </a:extLst>
          </p:cNvPr>
          <p:cNvPicPr>
            <a:picLocks noChangeAspect="1"/>
          </p:cNvPicPr>
          <p:nvPr/>
        </p:nvPicPr>
        <p:blipFill rotWithShape="1">
          <a:blip r:embed="rId3">
            <a:extLst>
              <a:ext uri="{28A0092B-C50C-407E-A947-70E740481C1C}">
                <a14:useLocalDpi xmlns:a14="http://schemas.microsoft.com/office/drawing/2010/main" val="0"/>
              </a:ext>
            </a:extLst>
          </a:blip>
          <a:srcRect r="47401"/>
          <a:stretch/>
        </p:blipFill>
        <p:spPr>
          <a:xfrm>
            <a:off x="3946902" y="1556367"/>
            <a:ext cx="4904784" cy="4621285"/>
          </a:xfrm>
          <a:prstGeom prst="rect">
            <a:avLst/>
          </a:prstGeom>
        </p:spPr>
      </p:pic>
      <p:sp>
        <p:nvSpPr>
          <p:cNvPr id="18" name="矩形 17">
            <a:extLst>
              <a:ext uri="{FF2B5EF4-FFF2-40B4-BE49-F238E27FC236}">
                <a16:creationId xmlns:a16="http://schemas.microsoft.com/office/drawing/2014/main" id="{39A47231-FFE1-423E-B7C2-73839B85474D}"/>
              </a:ext>
            </a:extLst>
          </p:cNvPr>
          <p:cNvSpPr/>
          <p:nvPr/>
        </p:nvSpPr>
        <p:spPr>
          <a:xfrm>
            <a:off x="4257150" y="1558468"/>
            <a:ext cx="274460" cy="42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D7E261D-1A1E-4443-B5D8-842AF787AEAF}"/>
              </a:ext>
            </a:extLst>
          </p:cNvPr>
          <p:cNvSpPr/>
          <p:nvPr/>
        </p:nvSpPr>
        <p:spPr>
          <a:xfrm>
            <a:off x="5460199" y="4225983"/>
            <a:ext cx="827954" cy="246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2ED2F16-E38A-4FB7-866D-9C7B8316CE48}"/>
              </a:ext>
            </a:extLst>
          </p:cNvPr>
          <p:cNvSpPr/>
          <p:nvPr/>
        </p:nvSpPr>
        <p:spPr>
          <a:xfrm>
            <a:off x="6606070" y="2897141"/>
            <a:ext cx="972045" cy="2028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5CADCB9-1AA7-47E0-817F-B64ED4A3FDB5}"/>
              </a:ext>
            </a:extLst>
          </p:cNvPr>
          <p:cNvSpPr/>
          <p:nvPr/>
        </p:nvSpPr>
        <p:spPr>
          <a:xfrm>
            <a:off x="6498573" y="3164739"/>
            <a:ext cx="972045" cy="2028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AE92EBC-7D1F-4A94-ADC7-4C345659E573}"/>
              </a:ext>
            </a:extLst>
          </p:cNvPr>
          <p:cNvSpPr/>
          <p:nvPr/>
        </p:nvSpPr>
        <p:spPr>
          <a:xfrm>
            <a:off x="5634025" y="2447496"/>
            <a:ext cx="1308258" cy="2028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62E22BE-31CD-4182-AB20-F82A64E50F64}"/>
              </a:ext>
            </a:extLst>
          </p:cNvPr>
          <p:cNvSpPr/>
          <p:nvPr/>
        </p:nvSpPr>
        <p:spPr>
          <a:xfrm>
            <a:off x="4806070" y="1658423"/>
            <a:ext cx="1308258" cy="246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761D6E3B-3CB0-4257-A2C2-BB3C1AAE2D32}"/>
              </a:ext>
            </a:extLst>
          </p:cNvPr>
          <p:cNvPicPr>
            <a:picLocks noChangeAspect="1"/>
          </p:cNvPicPr>
          <p:nvPr/>
        </p:nvPicPr>
        <p:blipFill rotWithShape="1">
          <a:blip r:embed="rId4">
            <a:extLst>
              <a:ext uri="{28A0092B-C50C-407E-A947-70E740481C1C}">
                <a14:useLocalDpi xmlns:a14="http://schemas.microsoft.com/office/drawing/2010/main" val="0"/>
              </a:ext>
            </a:extLst>
          </a:blip>
          <a:srcRect l="60577"/>
          <a:stretch/>
        </p:blipFill>
        <p:spPr>
          <a:xfrm>
            <a:off x="373789" y="1320439"/>
            <a:ext cx="3105916" cy="3771258"/>
          </a:xfrm>
          <a:prstGeom prst="rect">
            <a:avLst/>
          </a:prstGeom>
        </p:spPr>
      </p:pic>
      <p:pic>
        <p:nvPicPr>
          <p:cNvPr id="24" name="图片 23">
            <a:extLst>
              <a:ext uri="{FF2B5EF4-FFF2-40B4-BE49-F238E27FC236}">
                <a16:creationId xmlns:a16="http://schemas.microsoft.com/office/drawing/2014/main" id="{8A5E0F30-E31D-4E8A-94A5-97852C112734}"/>
              </a:ext>
            </a:extLst>
          </p:cNvPr>
          <p:cNvPicPr>
            <a:picLocks noChangeAspect="1"/>
          </p:cNvPicPr>
          <p:nvPr/>
        </p:nvPicPr>
        <p:blipFill rotWithShape="1">
          <a:blip r:embed="rId4">
            <a:extLst>
              <a:ext uri="{28A0092B-C50C-407E-A947-70E740481C1C}">
                <a14:useLocalDpi xmlns:a14="http://schemas.microsoft.com/office/drawing/2010/main" val="0"/>
              </a:ext>
            </a:extLst>
          </a:blip>
          <a:srcRect l="589" t="7275" r="76771" b="46970"/>
          <a:stretch/>
        </p:blipFill>
        <p:spPr>
          <a:xfrm>
            <a:off x="373789" y="5210157"/>
            <a:ext cx="1357904" cy="1313624"/>
          </a:xfrm>
          <a:prstGeom prst="rect">
            <a:avLst/>
          </a:prstGeom>
        </p:spPr>
      </p:pic>
      <p:pic>
        <p:nvPicPr>
          <p:cNvPr id="25" name="图片 24">
            <a:extLst>
              <a:ext uri="{FF2B5EF4-FFF2-40B4-BE49-F238E27FC236}">
                <a16:creationId xmlns:a16="http://schemas.microsoft.com/office/drawing/2014/main" id="{B1760C86-D40D-45D9-9180-A25F7671F9BC}"/>
              </a:ext>
            </a:extLst>
          </p:cNvPr>
          <p:cNvPicPr>
            <a:picLocks noChangeAspect="1"/>
          </p:cNvPicPr>
          <p:nvPr/>
        </p:nvPicPr>
        <p:blipFill rotWithShape="1">
          <a:blip r:embed="rId4">
            <a:extLst>
              <a:ext uri="{28A0092B-C50C-407E-A947-70E740481C1C}">
                <a14:useLocalDpi xmlns:a14="http://schemas.microsoft.com/office/drawing/2010/main" val="0"/>
              </a:ext>
            </a:extLst>
          </a:blip>
          <a:srcRect l="589" t="53332" r="76771" b="6098"/>
          <a:stretch/>
        </p:blipFill>
        <p:spPr>
          <a:xfrm>
            <a:off x="1751142" y="5284590"/>
            <a:ext cx="1357905" cy="1164757"/>
          </a:xfrm>
          <a:prstGeom prst="rect">
            <a:avLst/>
          </a:prstGeom>
        </p:spPr>
      </p:pic>
      <p:sp>
        <p:nvSpPr>
          <p:cNvPr id="27" name="矩形 26">
            <a:extLst>
              <a:ext uri="{FF2B5EF4-FFF2-40B4-BE49-F238E27FC236}">
                <a16:creationId xmlns:a16="http://schemas.microsoft.com/office/drawing/2014/main" id="{DE29D84E-0A15-4BD4-954A-7B615EB25697}"/>
              </a:ext>
            </a:extLst>
          </p:cNvPr>
          <p:cNvSpPr/>
          <p:nvPr/>
        </p:nvSpPr>
        <p:spPr>
          <a:xfrm>
            <a:off x="5298228" y="1050378"/>
            <a:ext cx="2172390" cy="369332"/>
          </a:xfrm>
          <a:prstGeom prst="rect">
            <a:avLst/>
          </a:prstGeom>
          <a:solidFill>
            <a:schemeClr val="bg1">
              <a:lumMod val="95000"/>
            </a:schemeClr>
          </a:solidFill>
        </p:spPr>
        <p:txBody>
          <a:bodyPr wrap="none">
            <a:spAutoFit/>
          </a:bodyPr>
          <a:lstStyle/>
          <a:p>
            <a:r>
              <a:rPr lang="en-US" altLang="zh-CN" b="1" i="1" dirty="0" err="1">
                <a:latin typeface="Arial" panose="020B0604020202020204" pitchFamily="34" charset="0"/>
                <a:ea typeface="黑体" panose="02010609060101010101" pitchFamily="49" charset="-122"/>
                <a:cs typeface="Arial" panose="020B0604020202020204" pitchFamily="34" charset="0"/>
              </a:rPr>
              <a:t>Chitinophagaceae</a:t>
            </a:r>
            <a:endParaRPr lang="zh-CN" altLang="en-US" i="1" dirty="0"/>
          </a:p>
        </p:txBody>
      </p:sp>
      <p:sp>
        <p:nvSpPr>
          <p:cNvPr id="3" name="矩形 2">
            <a:extLst>
              <a:ext uri="{FF2B5EF4-FFF2-40B4-BE49-F238E27FC236}">
                <a16:creationId xmlns:a16="http://schemas.microsoft.com/office/drawing/2014/main" id="{AEB63D4C-2A92-4D87-BE18-793BBA5AD2EA}"/>
              </a:ext>
            </a:extLst>
          </p:cNvPr>
          <p:cNvSpPr/>
          <p:nvPr/>
        </p:nvSpPr>
        <p:spPr>
          <a:xfrm>
            <a:off x="4651697" y="4516807"/>
            <a:ext cx="902811" cy="307777"/>
          </a:xfrm>
          <a:prstGeom prst="rect">
            <a:avLst/>
          </a:prstGeom>
          <a:solidFill>
            <a:srgbClr val="FFFF00"/>
          </a:solidFill>
        </p:spPr>
        <p:txBody>
          <a:bodyPr wrap="none">
            <a:spAutoFit/>
          </a:bodyPr>
          <a:lstStyle/>
          <a:p>
            <a:r>
              <a:rPr lang="zh-CN" altLang="en-US" sz="1400" b="1" dirty="0">
                <a:solidFill>
                  <a:srgbClr val="D30016"/>
                </a:solidFill>
                <a:latin typeface="黑体" panose="02010609060101010101" pitchFamily="49" charset="-122"/>
                <a:ea typeface="黑体" panose="02010609060101010101" pitchFamily="49" charset="-122"/>
              </a:rPr>
              <a:t>几丁质酶</a:t>
            </a:r>
          </a:p>
        </p:txBody>
      </p:sp>
      <p:sp>
        <p:nvSpPr>
          <p:cNvPr id="19" name="矩形 18">
            <a:extLst>
              <a:ext uri="{FF2B5EF4-FFF2-40B4-BE49-F238E27FC236}">
                <a16:creationId xmlns:a16="http://schemas.microsoft.com/office/drawing/2014/main" id="{CB813507-4F36-4F93-96EB-FA3BE8AB9DA5}"/>
              </a:ext>
            </a:extLst>
          </p:cNvPr>
          <p:cNvSpPr/>
          <p:nvPr/>
        </p:nvSpPr>
        <p:spPr>
          <a:xfrm>
            <a:off x="7649394" y="3332229"/>
            <a:ext cx="1261884" cy="307777"/>
          </a:xfrm>
          <a:prstGeom prst="rect">
            <a:avLst/>
          </a:prstGeom>
          <a:solidFill>
            <a:srgbClr val="FFFF00"/>
          </a:solidFill>
        </p:spPr>
        <p:txBody>
          <a:bodyPr wrap="none">
            <a:spAutoFit/>
          </a:bodyPr>
          <a:lstStyle/>
          <a:p>
            <a:r>
              <a:rPr lang="zh-CN" altLang="en-US" sz="1400" b="1" dirty="0">
                <a:solidFill>
                  <a:srgbClr val="D30016"/>
                </a:solidFill>
                <a:latin typeface="黑体" panose="02010609060101010101" pitchFamily="49" charset="-122"/>
                <a:ea typeface="黑体" panose="02010609060101010101" pitchFamily="49" charset="-122"/>
              </a:rPr>
              <a:t>内切葡聚糖酶</a:t>
            </a:r>
          </a:p>
        </p:txBody>
      </p:sp>
      <p:sp>
        <p:nvSpPr>
          <p:cNvPr id="20" name="矩形 19">
            <a:extLst>
              <a:ext uri="{FF2B5EF4-FFF2-40B4-BE49-F238E27FC236}">
                <a16:creationId xmlns:a16="http://schemas.microsoft.com/office/drawing/2014/main" id="{0CBED7DC-878B-465C-A054-7A86FA09CE34}"/>
              </a:ext>
            </a:extLst>
          </p:cNvPr>
          <p:cNvSpPr/>
          <p:nvPr/>
        </p:nvSpPr>
        <p:spPr>
          <a:xfrm>
            <a:off x="7659246" y="2968087"/>
            <a:ext cx="1172116" cy="307777"/>
          </a:xfrm>
          <a:prstGeom prst="rect">
            <a:avLst/>
          </a:prstGeom>
          <a:solidFill>
            <a:srgbClr val="FFFF00"/>
          </a:solidFill>
        </p:spPr>
        <p:txBody>
          <a:bodyPr wrap="none">
            <a:spAutoFit/>
          </a:bodyPr>
          <a:lstStyle/>
          <a:p>
            <a:r>
              <a:rPr lang="el-GR" altLang="zh-CN" sz="1400" b="1" dirty="0">
                <a:solidFill>
                  <a:srgbClr val="D30016"/>
                </a:solidFill>
                <a:latin typeface="黑体" panose="02010609060101010101" pitchFamily="49" charset="-122"/>
                <a:ea typeface="黑体" panose="02010609060101010101" pitchFamily="49" charset="-122"/>
              </a:rPr>
              <a:t>β-</a:t>
            </a:r>
            <a:r>
              <a:rPr lang="zh-CN" altLang="en-US" sz="1400" b="1" dirty="0">
                <a:solidFill>
                  <a:srgbClr val="D30016"/>
                </a:solidFill>
                <a:latin typeface="黑体" panose="02010609060101010101" pitchFamily="49" charset="-122"/>
                <a:ea typeface="黑体" panose="02010609060101010101" pitchFamily="49" charset="-122"/>
              </a:rPr>
              <a:t>葡聚糖酶</a:t>
            </a:r>
          </a:p>
        </p:txBody>
      </p:sp>
    </p:spTree>
    <p:extLst>
      <p:ext uri="{BB962C8B-B14F-4D97-AF65-F5344CB8AC3E}">
        <p14:creationId xmlns:p14="http://schemas.microsoft.com/office/powerpoint/2010/main" val="99743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14C327F-84C4-478F-A07D-03947E121319}"/>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不同内生细菌富集的碳水化合物酶基因冗余性较低</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10" name="图片 9">
            <a:extLst>
              <a:ext uri="{FF2B5EF4-FFF2-40B4-BE49-F238E27FC236}">
                <a16:creationId xmlns:a16="http://schemas.microsoft.com/office/drawing/2014/main" id="{4408F55F-F466-4320-B1E7-DB86BDA0AE4D}"/>
              </a:ext>
            </a:extLst>
          </p:cNvPr>
          <p:cNvPicPr>
            <a:picLocks noChangeAspect="1"/>
          </p:cNvPicPr>
          <p:nvPr/>
        </p:nvPicPr>
        <p:blipFill rotWithShape="1">
          <a:blip r:embed="rId3">
            <a:extLst>
              <a:ext uri="{28A0092B-C50C-407E-A947-70E740481C1C}">
                <a14:useLocalDpi xmlns:a14="http://schemas.microsoft.com/office/drawing/2010/main" val="0"/>
              </a:ext>
            </a:extLst>
          </a:blip>
          <a:srcRect l="52373" t="7392" b="16911"/>
          <a:stretch/>
        </p:blipFill>
        <p:spPr>
          <a:xfrm>
            <a:off x="4694925" y="1288304"/>
            <a:ext cx="4294092" cy="3382298"/>
          </a:xfrm>
          <a:prstGeom prst="rect">
            <a:avLst/>
          </a:prstGeom>
        </p:spPr>
      </p:pic>
      <p:sp>
        <p:nvSpPr>
          <p:cNvPr id="12" name="矩形 11">
            <a:extLst>
              <a:ext uri="{FF2B5EF4-FFF2-40B4-BE49-F238E27FC236}">
                <a16:creationId xmlns:a16="http://schemas.microsoft.com/office/drawing/2014/main" id="{F61256B6-D97B-432E-AD44-B77F2A734F09}"/>
              </a:ext>
            </a:extLst>
          </p:cNvPr>
          <p:cNvSpPr/>
          <p:nvPr/>
        </p:nvSpPr>
        <p:spPr>
          <a:xfrm>
            <a:off x="327400" y="5691599"/>
            <a:ext cx="3719593" cy="1152495"/>
          </a:xfrm>
          <a:prstGeom prst="rect">
            <a:avLst/>
          </a:prstGeom>
          <a:solidFill>
            <a:schemeClr val="bg1"/>
          </a:solidFill>
        </p:spPr>
        <p:txBody>
          <a:bodyPr wrap="square" rtlCol="0">
            <a:spAutoFit/>
          </a:bodyPr>
          <a:lstStyle/>
          <a:p>
            <a:pPr algn="ctr">
              <a:lnSpc>
                <a:spcPct val="150000"/>
              </a:lnSpc>
            </a:pPr>
            <a:r>
              <a:rPr lang="en-US" altLang="zh-CN" sz="1600" i="1" dirty="0" err="1">
                <a:latin typeface="Arial" panose="020B0604020202020204" pitchFamily="34" charset="0"/>
                <a:ea typeface="黑体" panose="02010609060101010101" pitchFamily="49" charset="-122"/>
                <a:cs typeface="Arial" panose="020B0604020202020204" pitchFamily="34" charset="0"/>
              </a:rPr>
              <a:t>Burkholderiaceae</a:t>
            </a:r>
            <a:r>
              <a:rPr lang="en-US" altLang="zh-CN" sz="1600" dirty="0">
                <a:latin typeface="Arial" panose="020B0604020202020204" pitchFamily="34" charset="0"/>
                <a:ea typeface="黑体" panose="02010609060101010101" pitchFamily="49" charset="-122"/>
                <a:cs typeface="Arial" panose="020B0604020202020204" pitchFamily="34" charset="0"/>
              </a:rPr>
              <a:t>/</a:t>
            </a:r>
            <a:r>
              <a:rPr lang="en-US" altLang="zh-CN" sz="1600" i="1" dirty="0" err="1">
                <a:latin typeface="Arial" panose="020B0604020202020204" pitchFamily="34" charset="0"/>
                <a:ea typeface="黑体" panose="02010609060101010101" pitchFamily="49" charset="-122"/>
                <a:cs typeface="Arial" panose="020B0604020202020204" pitchFamily="34" charset="0"/>
              </a:rPr>
              <a:t>Xanthomonadaceae</a:t>
            </a:r>
            <a:endParaRPr lang="en-US" altLang="zh-CN" sz="1600" i="1" dirty="0">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zh-CN" altLang="en-US" sz="1600" dirty="0">
                <a:latin typeface="Arial" panose="020B0604020202020204" pitchFamily="34" charset="0"/>
                <a:ea typeface="黑体" panose="02010609060101010101" pitchFamily="49" charset="-122"/>
                <a:cs typeface="Arial" panose="020B0604020202020204" pitchFamily="34" charset="0"/>
              </a:rPr>
              <a:t>富集的</a:t>
            </a:r>
            <a:r>
              <a:rPr lang="en-US" altLang="zh-CN" sz="1600" dirty="0" err="1">
                <a:latin typeface="Arial" panose="020B0604020202020204" pitchFamily="34" charset="0"/>
                <a:ea typeface="黑体" panose="02010609060101010101" pitchFamily="49" charset="-122"/>
                <a:cs typeface="Arial" panose="020B0604020202020204" pitchFamily="34" charset="0"/>
              </a:rPr>
              <a:t>CAZymes</a:t>
            </a:r>
            <a:r>
              <a:rPr lang="zh-CN" altLang="en-US" sz="1600" dirty="0">
                <a:latin typeface="Arial" panose="020B0604020202020204" pitchFamily="34" charset="0"/>
                <a:ea typeface="黑体" panose="02010609060101010101" pitchFamily="49" charset="-122"/>
                <a:cs typeface="Arial" panose="020B0604020202020204" pitchFamily="34" charset="0"/>
              </a:rPr>
              <a:t>中也涉及到一些几丁质酶结构域和促进几丁质降解的酶</a:t>
            </a:r>
          </a:p>
        </p:txBody>
      </p:sp>
      <p:grpSp>
        <p:nvGrpSpPr>
          <p:cNvPr id="18" name="组合 17">
            <a:extLst>
              <a:ext uri="{FF2B5EF4-FFF2-40B4-BE49-F238E27FC236}">
                <a16:creationId xmlns:a16="http://schemas.microsoft.com/office/drawing/2014/main" id="{D161CB41-8014-4FEF-ABEC-27D5344D0ADE}"/>
              </a:ext>
            </a:extLst>
          </p:cNvPr>
          <p:cNvGrpSpPr/>
          <p:nvPr/>
        </p:nvGrpSpPr>
        <p:grpSpPr>
          <a:xfrm>
            <a:off x="1279558" y="864030"/>
            <a:ext cx="2767435" cy="4738111"/>
            <a:chOff x="769749" y="910525"/>
            <a:chExt cx="2767435" cy="4738111"/>
          </a:xfrm>
        </p:grpSpPr>
        <p:pic>
          <p:nvPicPr>
            <p:cNvPr id="14" name="图片 13">
              <a:extLst>
                <a:ext uri="{FF2B5EF4-FFF2-40B4-BE49-F238E27FC236}">
                  <a16:creationId xmlns:a16="http://schemas.microsoft.com/office/drawing/2014/main" id="{1CACA26C-A511-45EA-B5E8-71F344DFD784}"/>
                </a:ext>
              </a:extLst>
            </p:cNvPr>
            <p:cNvPicPr>
              <a:picLocks noChangeAspect="1"/>
            </p:cNvPicPr>
            <p:nvPr/>
          </p:nvPicPr>
          <p:blipFill rotWithShape="1">
            <a:blip r:embed="rId4">
              <a:extLst>
                <a:ext uri="{28A0092B-C50C-407E-A947-70E740481C1C}">
                  <a14:useLocalDpi xmlns:a14="http://schemas.microsoft.com/office/drawing/2010/main" val="0"/>
                </a:ext>
              </a:extLst>
            </a:blip>
            <a:srcRect r="50791" b="16973"/>
            <a:stretch/>
          </p:blipFill>
          <p:spPr>
            <a:xfrm>
              <a:off x="837211" y="910525"/>
              <a:ext cx="2699973" cy="2347574"/>
            </a:xfrm>
            <a:prstGeom prst="rect">
              <a:avLst/>
            </a:prstGeom>
          </p:spPr>
        </p:pic>
        <p:pic>
          <p:nvPicPr>
            <p:cNvPr id="15" name="图片 14">
              <a:extLst>
                <a:ext uri="{FF2B5EF4-FFF2-40B4-BE49-F238E27FC236}">
                  <a16:creationId xmlns:a16="http://schemas.microsoft.com/office/drawing/2014/main" id="{3792CC6A-D75A-4984-9463-4E8F853FD494}"/>
                </a:ext>
              </a:extLst>
            </p:cNvPr>
            <p:cNvPicPr>
              <a:picLocks noChangeAspect="1"/>
            </p:cNvPicPr>
            <p:nvPr/>
          </p:nvPicPr>
          <p:blipFill rotWithShape="1">
            <a:blip r:embed="rId4">
              <a:extLst>
                <a:ext uri="{28A0092B-C50C-407E-A947-70E740481C1C}">
                  <a14:useLocalDpi xmlns:a14="http://schemas.microsoft.com/office/drawing/2010/main" val="0"/>
                </a:ext>
              </a:extLst>
            </a:blip>
            <a:srcRect l="49951" t="329" r="840" b="16644"/>
            <a:stretch/>
          </p:blipFill>
          <p:spPr>
            <a:xfrm>
              <a:off x="837211" y="3301062"/>
              <a:ext cx="2699973" cy="2347574"/>
            </a:xfrm>
            <a:prstGeom prst="rect">
              <a:avLst/>
            </a:prstGeom>
          </p:spPr>
        </p:pic>
        <p:sp>
          <p:nvSpPr>
            <p:cNvPr id="16" name="矩形 15">
              <a:extLst>
                <a:ext uri="{FF2B5EF4-FFF2-40B4-BE49-F238E27FC236}">
                  <a16:creationId xmlns:a16="http://schemas.microsoft.com/office/drawing/2014/main" id="{AD3BC791-32B4-4927-819B-BE784426A4BF}"/>
                </a:ext>
              </a:extLst>
            </p:cNvPr>
            <p:cNvSpPr/>
            <p:nvPr/>
          </p:nvSpPr>
          <p:spPr>
            <a:xfrm>
              <a:off x="769749" y="910525"/>
              <a:ext cx="335797" cy="28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66C6FA4-842B-497D-A8FF-4C952AA283D5}"/>
                </a:ext>
              </a:extLst>
            </p:cNvPr>
            <p:cNvSpPr/>
            <p:nvPr/>
          </p:nvSpPr>
          <p:spPr>
            <a:xfrm>
              <a:off x="769749" y="3284994"/>
              <a:ext cx="335797" cy="28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E605444D-283F-4BED-8979-DF890A2853D0}"/>
              </a:ext>
            </a:extLst>
          </p:cNvPr>
          <p:cNvSpPr/>
          <p:nvPr/>
        </p:nvSpPr>
        <p:spPr>
          <a:xfrm>
            <a:off x="87824" y="887227"/>
            <a:ext cx="1577676" cy="307777"/>
          </a:xfrm>
          <a:prstGeom prst="rect">
            <a:avLst/>
          </a:prstGeom>
          <a:solidFill>
            <a:schemeClr val="bg1">
              <a:lumMod val="95000"/>
            </a:schemeClr>
          </a:solidFill>
        </p:spPr>
        <p:txBody>
          <a:bodyPr wrap="none">
            <a:spAutoFit/>
          </a:bodyPr>
          <a:lstStyle/>
          <a:p>
            <a:r>
              <a:rPr lang="en-US" altLang="zh-CN" sz="1400" i="1" dirty="0" err="1">
                <a:latin typeface="Arial" panose="020B0604020202020204" pitchFamily="34" charset="0"/>
                <a:ea typeface="黑体" panose="02010609060101010101" pitchFamily="49" charset="-122"/>
                <a:cs typeface="Arial" panose="020B0604020202020204" pitchFamily="34" charset="0"/>
              </a:rPr>
              <a:t>Burkholderiaceae</a:t>
            </a:r>
            <a:endParaRPr lang="zh-CN" altLang="en-US" sz="1400" i="1" dirty="0"/>
          </a:p>
        </p:txBody>
      </p:sp>
      <p:sp>
        <p:nvSpPr>
          <p:cNvPr id="20" name="矩形 19">
            <a:extLst>
              <a:ext uri="{FF2B5EF4-FFF2-40B4-BE49-F238E27FC236}">
                <a16:creationId xmlns:a16="http://schemas.microsoft.com/office/drawing/2014/main" id="{D978AB01-B317-440C-A58F-7C4AD36457F3}"/>
              </a:ext>
            </a:extLst>
          </p:cNvPr>
          <p:cNvSpPr/>
          <p:nvPr/>
        </p:nvSpPr>
        <p:spPr>
          <a:xfrm>
            <a:off x="87824" y="3277176"/>
            <a:ext cx="1786066" cy="307777"/>
          </a:xfrm>
          <a:prstGeom prst="rect">
            <a:avLst/>
          </a:prstGeom>
          <a:solidFill>
            <a:schemeClr val="bg1">
              <a:lumMod val="95000"/>
            </a:schemeClr>
          </a:solidFill>
        </p:spPr>
        <p:txBody>
          <a:bodyPr wrap="none">
            <a:spAutoFit/>
          </a:bodyPr>
          <a:lstStyle/>
          <a:p>
            <a:r>
              <a:rPr lang="en-US" altLang="zh-CN" sz="1400" i="1" dirty="0" err="1">
                <a:latin typeface="Arial" panose="020B0604020202020204" pitchFamily="34" charset="0"/>
                <a:ea typeface="黑体" panose="02010609060101010101" pitchFamily="49" charset="-122"/>
                <a:cs typeface="Arial" panose="020B0604020202020204" pitchFamily="34" charset="0"/>
              </a:rPr>
              <a:t>Xanthomonadaceae</a:t>
            </a:r>
            <a:endParaRPr lang="zh-CN" altLang="en-US" sz="1400" i="1" dirty="0"/>
          </a:p>
        </p:txBody>
      </p:sp>
      <p:sp>
        <p:nvSpPr>
          <p:cNvPr id="21" name="矩形 20">
            <a:extLst>
              <a:ext uri="{FF2B5EF4-FFF2-40B4-BE49-F238E27FC236}">
                <a16:creationId xmlns:a16="http://schemas.microsoft.com/office/drawing/2014/main" id="{079F2876-19A2-4A1F-BA9A-1A5A2568AA01}"/>
              </a:ext>
            </a:extLst>
          </p:cNvPr>
          <p:cNvSpPr/>
          <p:nvPr/>
        </p:nvSpPr>
        <p:spPr>
          <a:xfrm>
            <a:off x="4555971" y="4902793"/>
            <a:ext cx="4572000" cy="1154675"/>
          </a:xfrm>
          <a:prstGeom prst="rect">
            <a:avLst/>
          </a:prstGeom>
          <a:solidFill>
            <a:schemeClr val="bg1"/>
          </a:solidFill>
        </p:spPr>
        <p:txBody>
          <a:bodyPr wrap="square" rtlCol="0">
            <a:spAutoFit/>
          </a:bodyPr>
          <a:lstStyle/>
          <a:p>
            <a:pPr algn="ctr">
              <a:lnSpc>
                <a:spcPct val="150000"/>
              </a:lnSpc>
            </a:pPr>
            <a:r>
              <a:rPr lang="en-US" altLang="zh-CN" sz="1600" i="1" dirty="0" err="1">
                <a:latin typeface="Arial" panose="020B0604020202020204" pitchFamily="34" charset="0"/>
                <a:ea typeface="黑体" panose="02010609060101010101" pitchFamily="49" charset="-122"/>
                <a:cs typeface="Arial" panose="020B0604020202020204" pitchFamily="34" charset="0"/>
              </a:rPr>
              <a:t>Chitinophagaceae</a:t>
            </a:r>
            <a:r>
              <a:rPr lang="en-US" altLang="zh-CN" sz="1600" i="1" dirty="0">
                <a:latin typeface="Arial" panose="020B0604020202020204" pitchFamily="34" charset="0"/>
                <a:ea typeface="黑体" panose="02010609060101010101" pitchFamily="49" charset="-122"/>
                <a:cs typeface="Arial" panose="020B0604020202020204" pitchFamily="34" charset="0"/>
              </a:rPr>
              <a:t>, </a:t>
            </a:r>
            <a:r>
              <a:rPr lang="en-US" altLang="zh-CN" sz="1600" i="1" dirty="0" err="1">
                <a:latin typeface="Arial" panose="020B0604020202020204" pitchFamily="34" charset="0"/>
                <a:ea typeface="黑体" panose="02010609060101010101" pitchFamily="49" charset="-122"/>
                <a:cs typeface="Arial" panose="020B0604020202020204" pitchFamily="34" charset="0"/>
              </a:rPr>
              <a:t>Burkholderiaceae</a:t>
            </a:r>
            <a:r>
              <a:rPr lang="en-US" altLang="zh-CN" sz="1600" i="1" dirty="0">
                <a:latin typeface="Arial" panose="020B0604020202020204" pitchFamily="34" charset="0"/>
                <a:ea typeface="黑体" panose="02010609060101010101" pitchFamily="49" charset="-122"/>
                <a:cs typeface="Arial" panose="020B0604020202020204" pitchFamily="34" charset="0"/>
              </a:rPr>
              <a:t>,</a:t>
            </a:r>
            <a:r>
              <a:rPr lang="zh-CN" altLang="en-US" sz="1600" dirty="0">
                <a:latin typeface="Arial" panose="020B0604020202020204" pitchFamily="34" charset="0"/>
                <a:ea typeface="黑体" panose="02010609060101010101" pitchFamily="49" charset="-122"/>
                <a:cs typeface="Arial" panose="020B0604020202020204" pitchFamily="34" charset="0"/>
              </a:rPr>
              <a:t>和 </a:t>
            </a:r>
            <a:r>
              <a:rPr lang="en-US" altLang="zh-CN" sz="1600" i="1" dirty="0" err="1">
                <a:latin typeface="Arial" panose="020B0604020202020204" pitchFamily="34" charset="0"/>
                <a:ea typeface="黑体" panose="02010609060101010101" pitchFamily="49" charset="-122"/>
                <a:cs typeface="Arial" panose="020B0604020202020204" pitchFamily="34" charset="0"/>
              </a:rPr>
              <a:t>Xanthomonadaceae</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仅有五个共有的结构域</a:t>
            </a:r>
            <a:endPar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zh-CN" altLang="en-US" sz="1600" dirty="0">
                <a:latin typeface="Arial" panose="020B0604020202020204" pitchFamily="34" charset="0"/>
                <a:ea typeface="黑体" panose="02010609060101010101" pitchFamily="49" charset="-122"/>
                <a:cs typeface="Arial" panose="020B0604020202020204" pitchFamily="34" charset="0"/>
              </a:rPr>
              <a:t>表明这些内生菌在此性状上功能冗余性不高</a:t>
            </a:r>
          </a:p>
        </p:txBody>
      </p:sp>
    </p:spTree>
    <p:extLst>
      <p:ext uri="{BB962C8B-B14F-4D97-AF65-F5344CB8AC3E}">
        <p14:creationId xmlns:p14="http://schemas.microsoft.com/office/powerpoint/2010/main" val="263010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84A0A9-AC3B-45A5-A225-FF4118FB6390}"/>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基于</a:t>
            </a:r>
            <a:r>
              <a:rPr lang="en-US" altLang="zh-CN" sz="2400" b="1" dirty="0" err="1">
                <a:latin typeface="Arial" panose="020B0604020202020204" pitchFamily="34" charset="0"/>
                <a:ea typeface="黑体" panose="02010609060101010101" pitchFamily="49" charset="-122"/>
                <a:cs typeface="Arial" panose="020B0604020202020204" pitchFamily="34" charset="0"/>
              </a:rPr>
              <a:t>antiSMASH</a:t>
            </a:r>
            <a:r>
              <a:rPr lang="zh-CN" altLang="en-US" sz="2400" b="1" dirty="0">
                <a:latin typeface="Arial" panose="020B0604020202020204" pitchFamily="34" charset="0"/>
                <a:ea typeface="黑体" panose="02010609060101010101" pitchFamily="49" charset="-122"/>
                <a:cs typeface="Arial" panose="020B0604020202020204" pitchFamily="34" charset="0"/>
              </a:rPr>
              <a:t>数据库分析细菌基因组次级代谢产物</a:t>
            </a:r>
            <a:r>
              <a:rPr lang="en-US" altLang="zh-CN" sz="2400" b="1" dirty="0">
                <a:latin typeface="Arial" panose="020B0604020202020204" pitchFamily="34" charset="0"/>
                <a:ea typeface="黑体" panose="02010609060101010101" pitchFamily="49" charset="-122"/>
                <a:cs typeface="Arial" panose="020B0604020202020204" pitchFamily="34" charset="0"/>
              </a:rPr>
              <a:t>BGCs</a:t>
            </a:r>
          </a:p>
        </p:txBody>
      </p:sp>
      <p:sp>
        <p:nvSpPr>
          <p:cNvPr id="3" name="矩形 2">
            <a:extLst>
              <a:ext uri="{FF2B5EF4-FFF2-40B4-BE49-F238E27FC236}">
                <a16:creationId xmlns:a16="http://schemas.microsoft.com/office/drawing/2014/main" id="{74E5D8CE-27B5-4126-9841-8650339DC43E}"/>
              </a:ext>
            </a:extLst>
          </p:cNvPr>
          <p:cNvSpPr/>
          <p:nvPr/>
        </p:nvSpPr>
        <p:spPr>
          <a:xfrm>
            <a:off x="254340" y="833248"/>
            <a:ext cx="5142755" cy="413831"/>
          </a:xfrm>
          <a:prstGeom prst="rect">
            <a:avLst/>
          </a:prstGeom>
          <a:solidFill>
            <a:schemeClr val="bg1">
              <a:lumMod val="95000"/>
            </a:schemeClr>
          </a:solidFill>
        </p:spPr>
        <p:txBody>
          <a:bodyPr wrap="square" rtlCol="0">
            <a:spAutoFit/>
          </a:bodyPr>
          <a:lstStyle/>
          <a:p>
            <a:pPr>
              <a:lnSpc>
                <a:spcPct val="150000"/>
              </a:lnSpc>
            </a:pPr>
            <a:r>
              <a:rPr lang="en-US" altLang="zh-CN" sz="1600" b="1" dirty="0">
                <a:latin typeface="Arial" panose="020B0604020202020204" pitchFamily="34" charset="0"/>
                <a:ea typeface="黑体" panose="02010609060101010101" pitchFamily="49" charset="-122"/>
                <a:cs typeface="Arial" panose="020B0604020202020204" pitchFamily="34" charset="0"/>
              </a:rPr>
              <a:t>BGCs</a:t>
            </a:r>
            <a:r>
              <a:rPr lang="zh-CN" altLang="en-US" sz="1600" dirty="0">
                <a:latin typeface="Arial" panose="020B0604020202020204" pitchFamily="34" charset="0"/>
                <a:ea typeface="黑体" panose="02010609060101010101" pitchFamily="49" charset="-122"/>
                <a:cs typeface="Arial" panose="020B0604020202020204" pitchFamily="34" charset="0"/>
              </a:rPr>
              <a:t>：生物合成基因簇（</a:t>
            </a:r>
            <a:r>
              <a:rPr lang="en-US" altLang="zh-CN" sz="1600" dirty="0">
                <a:latin typeface="Arial" panose="020B0604020202020204" pitchFamily="34" charset="0"/>
                <a:ea typeface="黑体" panose="02010609060101010101" pitchFamily="49" charset="-122"/>
                <a:cs typeface="Arial" panose="020B0604020202020204" pitchFamily="34" charset="0"/>
              </a:rPr>
              <a:t>biosynthetic gene clusters</a:t>
            </a:r>
            <a:r>
              <a:rPr lang="zh-CN" altLang="en-US" sz="1600" dirty="0">
                <a:latin typeface="Arial" panose="020B0604020202020204" pitchFamily="34" charset="0"/>
                <a:ea typeface="黑体" panose="02010609060101010101" pitchFamily="49" charset="-122"/>
                <a:cs typeface="Arial" panose="020B0604020202020204" pitchFamily="34" charset="0"/>
              </a:rPr>
              <a:t>）</a:t>
            </a:r>
          </a:p>
        </p:txBody>
      </p:sp>
      <p:sp>
        <p:nvSpPr>
          <p:cNvPr id="4" name="矩形 3">
            <a:extLst>
              <a:ext uri="{FF2B5EF4-FFF2-40B4-BE49-F238E27FC236}">
                <a16:creationId xmlns:a16="http://schemas.microsoft.com/office/drawing/2014/main" id="{F45ED148-9109-4D86-A28C-EA52EEE35149}"/>
              </a:ext>
            </a:extLst>
          </p:cNvPr>
          <p:cNvSpPr/>
          <p:nvPr/>
        </p:nvSpPr>
        <p:spPr>
          <a:xfrm>
            <a:off x="254340" y="1414531"/>
            <a:ext cx="7994763" cy="413831"/>
          </a:xfrm>
          <a:prstGeom prst="rect">
            <a:avLst/>
          </a:prstGeom>
          <a:solidFill>
            <a:schemeClr val="bg1">
              <a:lumMod val="95000"/>
            </a:schemeClr>
          </a:solidFill>
        </p:spPr>
        <p:txBody>
          <a:bodyPr wrap="square" rtlCol="0">
            <a:spAutoFit/>
          </a:bodyPr>
          <a:lstStyle/>
          <a:p>
            <a:pPr>
              <a:lnSpc>
                <a:spcPct val="150000"/>
              </a:lnSpc>
            </a:pPr>
            <a:r>
              <a:rPr lang="en-US" altLang="zh-CN" sz="1600" b="1" dirty="0" err="1">
                <a:latin typeface="Arial" panose="020B0604020202020204" pitchFamily="34" charset="0"/>
                <a:ea typeface="黑体" panose="02010609060101010101" pitchFamily="49" charset="-122"/>
                <a:cs typeface="Arial" panose="020B0604020202020204" pitchFamily="34" charset="0"/>
              </a:rPr>
              <a:t>antiSMASH</a:t>
            </a:r>
            <a:r>
              <a:rPr lang="zh-CN" altLang="en-US" sz="1600" dirty="0">
                <a:latin typeface="Arial" panose="020B0604020202020204" pitchFamily="34" charset="0"/>
                <a:ea typeface="黑体" panose="02010609060101010101" pitchFamily="49" charset="-122"/>
                <a:cs typeface="Arial" panose="020B0604020202020204" pitchFamily="34" charset="0"/>
              </a:rPr>
              <a:t>：用于预测和注释微生物次级代谢物合成基因簇的一款软件（数据库）</a:t>
            </a:r>
            <a:endParaRPr lang="en-US" altLang="zh-CN" sz="1600" dirty="0">
              <a:latin typeface="Arial" panose="020B0604020202020204" pitchFamily="34" charset="0"/>
              <a:ea typeface="黑体" panose="02010609060101010101" pitchFamily="49" charset="-122"/>
              <a:cs typeface="Arial" panose="020B0604020202020204" pitchFamily="34" charset="0"/>
            </a:endParaRPr>
          </a:p>
        </p:txBody>
      </p:sp>
      <p:grpSp>
        <p:nvGrpSpPr>
          <p:cNvPr id="8" name="组合 7">
            <a:extLst>
              <a:ext uri="{FF2B5EF4-FFF2-40B4-BE49-F238E27FC236}">
                <a16:creationId xmlns:a16="http://schemas.microsoft.com/office/drawing/2014/main" id="{48BE6BCD-159F-45A9-B0BE-110F0A7E97B7}"/>
              </a:ext>
            </a:extLst>
          </p:cNvPr>
          <p:cNvGrpSpPr/>
          <p:nvPr/>
        </p:nvGrpSpPr>
        <p:grpSpPr>
          <a:xfrm>
            <a:off x="715400" y="1844874"/>
            <a:ext cx="7754435" cy="4732997"/>
            <a:chOff x="940230" y="1900583"/>
            <a:chExt cx="7062061" cy="4613734"/>
          </a:xfrm>
        </p:grpSpPr>
        <p:pic>
          <p:nvPicPr>
            <p:cNvPr id="6" name="图片 5">
              <a:extLst>
                <a:ext uri="{FF2B5EF4-FFF2-40B4-BE49-F238E27FC236}">
                  <a16:creationId xmlns:a16="http://schemas.microsoft.com/office/drawing/2014/main" id="{2BC1BEFF-61DB-4D90-A3FA-BC7EBE970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30" y="2015371"/>
              <a:ext cx="7062061" cy="4498946"/>
            </a:xfrm>
            <a:prstGeom prst="rect">
              <a:avLst/>
            </a:prstGeom>
          </p:spPr>
        </p:pic>
        <p:sp>
          <p:nvSpPr>
            <p:cNvPr id="7" name="矩形 6">
              <a:extLst>
                <a:ext uri="{FF2B5EF4-FFF2-40B4-BE49-F238E27FC236}">
                  <a16:creationId xmlns:a16="http://schemas.microsoft.com/office/drawing/2014/main" id="{9C534883-4175-4922-8F2B-8A6963D4A7DA}"/>
                </a:ext>
              </a:extLst>
            </p:cNvPr>
            <p:cNvSpPr/>
            <p:nvPr/>
          </p:nvSpPr>
          <p:spPr>
            <a:xfrm>
              <a:off x="1084881" y="1900583"/>
              <a:ext cx="351295" cy="413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43608CE2-5E2F-4B66-BC15-C80896F3C05E}"/>
              </a:ext>
            </a:extLst>
          </p:cNvPr>
          <p:cNvSpPr/>
          <p:nvPr/>
        </p:nvSpPr>
        <p:spPr>
          <a:xfrm>
            <a:off x="171350" y="2112747"/>
            <a:ext cx="1005629" cy="523220"/>
          </a:xfrm>
          <a:prstGeom prst="rect">
            <a:avLst/>
          </a:prstGeom>
          <a:solidFill>
            <a:srgbClr val="FFFF00"/>
          </a:solidFill>
        </p:spPr>
        <p:txBody>
          <a:bodyPr wrap="square">
            <a:spAutoFit/>
          </a:bodyPr>
          <a:lstStyle/>
          <a:p>
            <a:r>
              <a:rPr lang="en-US" altLang="zh-CN" sz="1400" b="1" dirty="0">
                <a:solidFill>
                  <a:srgbClr val="D30016"/>
                </a:solidFill>
                <a:latin typeface="黑体" panose="02010609060101010101" pitchFamily="49" charset="-122"/>
                <a:ea typeface="黑体" panose="02010609060101010101" pitchFamily="49" charset="-122"/>
              </a:rPr>
              <a:t>NPRS</a:t>
            </a:r>
            <a:r>
              <a:rPr lang="zh-CN" altLang="en-US" sz="1400" b="1" dirty="0">
                <a:solidFill>
                  <a:srgbClr val="D30016"/>
                </a:solidFill>
                <a:latin typeface="黑体" panose="02010609060101010101" pitchFamily="49" charset="-122"/>
                <a:ea typeface="黑体" panose="02010609060101010101" pitchFamily="49" charset="-122"/>
              </a:rPr>
              <a:t>：非核糖体肽</a:t>
            </a:r>
          </a:p>
        </p:txBody>
      </p:sp>
      <p:sp>
        <p:nvSpPr>
          <p:cNvPr id="12" name="矩形 11">
            <a:extLst>
              <a:ext uri="{FF2B5EF4-FFF2-40B4-BE49-F238E27FC236}">
                <a16:creationId xmlns:a16="http://schemas.microsoft.com/office/drawing/2014/main" id="{A201DCD1-3D33-40CF-B028-43069EF45F58}"/>
              </a:ext>
            </a:extLst>
          </p:cNvPr>
          <p:cNvSpPr/>
          <p:nvPr/>
        </p:nvSpPr>
        <p:spPr>
          <a:xfrm>
            <a:off x="102686" y="3809708"/>
            <a:ext cx="1005629" cy="523220"/>
          </a:xfrm>
          <a:prstGeom prst="rect">
            <a:avLst/>
          </a:prstGeom>
          <a:solidFill>
            <a:srgbClr val="FFFF00"/>
          </a:solidFill>
        </p:spPr>
        <p:txBody>
          <a:bodyPr wrap="square">
            <a:spAutoFit/>
          </a:bodyPr>
          <a:lstStyle/>
          <a:p>
            <a:r>
              <a:rPr lang="en-US" altLang="zh-CN" sz="1400" b="1" dirty="0">
                <a:solidFill>
                  <a:srgbClr val="D30016"/>
                </a:solidFill>
                <a:latin typeface="黑体" panose="02010609060101010101" pitchFamily="49" charset="-122"/>
                <a:ea typeface="黑体" panose="02010609060101010101" pitchFamily="49" charset="-122"/>
              </a:rPr>
              <a:t>PKS</a:t>
            </a:r>
            <a:r>
              <a:rPr lang="zh-CN" altLang="en-US" sz="1400" b="1" dirty="0">
                <a:solidFill>
                  <a:srgbClr val="D30016"/>
                </a:solidFill>
                <a:latin typeface="黑体" panose="02010609060101010101" pitchFamily="49" charset="-122"/>
                <a:ea typeface="黑体" panose="02010609060101010101" pitchFamily="49" charset="-122"/>
              </a:rPr>
              <a:t>：聚酮化合物</a:t>
            </a:r>
          </a:p>
        </p:txBody>
      </p:sp>
      <p:sp>
        <p:nvSpPr>
          <p:cNvPr id="13" name="矩形 12">
            <a:extLst>
              <a:ext uri="{FF2B5EF4-FFF2-40B4-BE49-F238E27FC236}">
                <a16:creationId xmlns:a16="http://schemas.microsoft.com/office/drawing/2014/main" id="{95EB2FD4-0476-4971-B5DE-8B7EF0137BDF}"/>
              </a:ext>
            </a:extLst>
          </p:cNvPr>
          <p:cNvSpPr/>
          <p:nvPr/>
        </p:nvSpPr>
        <p:spPr>
          <a:xfrm>
            <a:off x="2676739" y="4332928"/>
            <a:ext cx="594000" cy="307777"/>
          </a:xfrm>
          <a:prstGeom prst="rect">
            <a:avLst/>
          </a:prstGeom>
          <a:solidFill>
            <a:srgbClr val="FFFF00"/>
          </a:solidFill>
        </p:spPr>
        <p:txBody>
          <a:bodyPr wrap="square">
            <a:spAutoFit/>
          </a:bodyPr>
          <a:lstStyle/>
          <a:p>
            <a:r>
              <a:rPr lang="zh-CN" altLang="en-US" sz="1400" b="1" dirty="0">
                <a:solidFill>
                  <a:srgbClr val="D30016"/>
                </a:solidFill>
                <a:latin typeface="黑体" panose="02010609060101010101" pitchFamily="49" charset="-122"/>
                <a:ea typeface="黑体" panose="02010609060101010101" pitchFamily="49" charset="-122"/>
              </a:rPr>
              <a:t>萜烯</a:t>
            </a:r>
          </a:p>
        </p:txBody>
      </p:sp>
      <p:sp>
        <p:nvSpPr>
          <p:cNvPr id="14" name="矩形 13">
            <a:extLst>
              <a:ext uri="{FF2B5EF4-FFF2-40B4-BE49-F238E27FC236}">
                <a16:creationId xmlns:a16="http://schemas.microsoft.com/office/drawing/2014/main" id="{94F44927-718D-4852-BC22-7C975AEEBAAB}"/>
              </a:ext>
            </a:extLst>
          </p:cNvPr>
          <p:cNvSpPr/>
          <p:nvPr/>
        </p:nvSpPr>
        <p:spPr>
          <a:xfrm>
            <a:off x="6123322" y="2066580"/>
            <a:ext cx="910523" cy="307777"/>
          </a:xfrm>
          <a:prstGeom prst="rect">
            <a:avLst/>
          </a:prstGeom>
          <a:solidFill>
            <a:srgbClr val="FFFF00"/>
          </a:solidFill>
        </p:spPr>
        <p:txBody>
          <a:bodyPr wrap="square">
            <a:spAutoFit/>
          </a:bodyPr>
          <a:lstStyle/>
          <a:p>
            <a:r>
              <a:rPr lang="zh-CN" altLang="en-US" sz="1400" b="1" dirty="0">
                <a:solidFill>
                  <a:srgbClr val="D30016"/>
                </a:solidFill>
                <a:latin typeface="黑体" panose="02010609060101010101" pitchFamily="49" charset="-122"/>
                <a:ea typeface="黑体" panose="02010609060101010101" pitchFamily="49" charset="-122"/>
              </a:rPr>
              <a:t>芳香多烯</a:t>
            </a:r>
          </a:p>
        </p:txBody>
      </p:sp>
    </p:spTree>
    <p:extLst>
      <p:ext uri="{BB962C8B-B14F-4D97-AF65-F5344CB8AC3E}">
        <p14:creationId xmlns:p14="http://schemas.microsoft.com/office/powerpoint/2010/main" val="2618222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1EEF3E-339C-42A2-B1F1-B12C4F18DD9C}"/>
              </a:ext>
            </a:extLst>
          </p:cNvPr>
          <p:cNvSpPr txBox="1"/>
          <p:nvPr/>
        </p:nvSpPr>
        <p:spPr>
          <a:xfrm>
            <a:off x="156881" y="112076"/>
            <a:ext cx="8832136" cy="830997"/>
          </a:xfrm>
          <a:prstGeom prst="rect">
            <a:avLst/>
          </a:prstGeom>
          <a:noFill/>
        </p:spPr>
        <p:txBody>
          <a:bodyPr wrap="square" rtlCol="0">
            <a:spAutoFit/>
          </a:bodyPr>
          <a:lstStyle/>
          <a:p>
            <a:r>
              <a:rPr lang="en-US" altLang="zh-CN" sz="2400" b="1" dirty="0">
                <a:latin typeface="Arial" panose="020B0604020202020204" pitchFamily="34" charset="0"/>
                <a:ea typeface="黑体" panose="02010609060101010101" pitchFamily="49" charset="-122"/>
                <a:cs typeface="Arial" panose="020B0604020202020204" pitchFamily="34" charset="0"/>
              </a:rPr>
              <a:t>Rs</a:t>
            </a:r>
            <a:r>
              <a:rPr lang="zh-CN" altLang="en-US" sz="2400" b="1" dirty="0">
                <a:latin typeface="Arial" panose="020B0604020202020204" pitchFamily="34" charset="0"/>
                <a:ea typeface="黑体" panose="02010609060101010101" pitchFamily="49" charset="-122"/>
                <a:cs typeface="Arial" panose="020B0604020202020204" pitchFamily="34" charset="0"/>
              </a:rPr>
              <a:t>致病菌侵染后，根系细菌基因组中与</a:t>
            </a:r>
            <a:r>
              <a:rPr lang="en-US" altLang="zh-CN" sz="2400" b="1" dirty="0">
                <a:latin typeface="Arial" panose="020B0604020202020204" pitchFamily="34" charset="0"/>
                <a:ea typeface="黑体" panose="02010609060101010101" pitchFamily="49" charset="-122"/>
                <a:cs typeface="Arial" panose="020B0604020202020204" pitchFamily="34" charset="0"/>
              </a:rPr>
              <a:t>NRPS</a:t>
            </a:r>
            <a:r>
              <a:rPr lang="zh-CN" altLang="en-US" sz="2400" b="1" dirty="0">
                <a:latin typeface="Arial" panose="020B0604020202020204" pitchFamily="34" charset="0"/>
                <a:ea typeface="黑体" panose="02010609060101010101" pitchFamily="49" charset="-122"/>
                <a:cs typeface="Arial" panose="020B0604020202020204" pitchFamily="34" charset="0"/>
              </a:rPr>
              <a:t>相关的基因簇丰度显著增加</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100D5020-FD38-4955-9861-C0B633C70C82}"/>
              </a:ext>
            </a:extLst>
          </p:cNvPr>
          <p:cNvPicPr>
            <a:picLocks noChangeAspect="1"/>
          </p:cNvPicPr>
          <p:nvPr/>
        </p:nvPicPr>
        <p:blipFill rotWithShape="1">
          <a:blip r:embed="rId3">
            <a:extLst>
              <a:ext uri="{28A0092B-C50C-407E-A947-70E740481C1C}">
                <a14:useLocalDpi xmlns:a14="http://schemas.microsoft.com/office/drawing/2010/main" val="0"/>
              </a:ext>
            </a:extLst>
          </a:blip>
          <a:srcRect r="-2750"/>
          <a:stretch/>
        </p:blipFill>
        <p:spPr>
          <a:xfrm>
            <a:off x="191146" y="1306685"/>
            <a:ext cx="8952854" cy="4671767"/>
          </a:xfrm>
          <a:prstGeom prst="rect">
            <a:avLst/>
          </a:prstGeom>
        </p:spPr>
      </p:pic>
      <p:cxnSp>
        <p:nvCxnSpPr>
          <p:cNvPr id="10" name="直接连接符 9">
            <a:extLst>
              <a:ext uri="{FF2B5EF4-FFF2-40B4-BE49-F238E27FC236}">
                <a16:creationId xmlns:a16="http://schemas.microsoft.com/office/drawing/2014/main" id="{779187E0-7351-425A-9A39-73F84AFAC297}"/>
              </a:ext>
            </a:extLst>
          </p:cNvPr>
          <p:cNvCxnSpPr>
            <a:cxnSpLocks/>
          </p:cNvCxnSpPr>
          <p:nvPr/>
        </p:nvCxnSpPr>
        <p:spPr>
          <a:xfrm flipV="1">
            <a:off x="6715932" y="1089025"/>
            <a:ext cx="0" cy="5031783"/>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9EFEDC3-21F3-4F0E-9281-B6FBAA434DCB}"/>
              </a:ext>
            </a:extLst>
          </p:cNvPr>
          <p:cNvCxnSpPr>
            <a:cxnSpLocks/>
          </p:cNvCxnSpPr>
          <p:nvPr/>
        </p:nvCxnSpPr>
        <p:spPr>
          <a:xfrm flipV="1">
            <a:off x="7219626" y="1078692"/>
            <a:ext cx="0" cy="504211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584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9DDDAA6-2F84-47A9-AD99-F544EDDAEFDA}"/>
              </a:ext>
            </a:extLst>
          </p:cNvPr>
          <p:cNvSpPr/>
          <p:nvPr/>
        </p:nvSpPr>
        <p:spPr>
          <a:xfrm>
            <a:off x="156881" y="4925266"/>
            <a:ext cx="2185214"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Rhizoctonia </a:t>
            </a:r>
            <a:r>
              <a:rPr lang="en-US" altLang="zh-CN" i="1" dirty="0" err="1">
                <a:latin typeface="Arial" panose="020B0604020202020204" pitchFamily="34" charset="0"/>
                <a:cs typeface="Arial" panose="020B0604020202020204" pitchFamily="34" charset="0"/>
              </a:rPr>
              <a:t>solani</a:t>
            </a:r>
            <a:r>
              <a:rPr lang="en-US" altLang="zh-CN" i="1" dirty="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EBFF97D3-2FF0-4482-A2CB-31A9EC77214B}"/>
              </a:ext>
            </a:extLst>
          </p:cNvPr>
          <p:cNvSpPr/>
          <p:nvPr/>
        </p:nvSpPr>
        <p:spPr>
          <a:xfrm>
            <a:off x="2512987" y="3107535"/>
            <a:ext cx="2122697" cy="400110"/>
          </a:xfrm>
          <a:prstGeom prst="rect">
            <a:avLst/>
          </a:prstGeom>
        </p:spPr>
        <p:txBody>
          <a:bodyPr wrap="none">
            <a:spAutoFit/>
          </a:bodyPr>
          <a:lstStyle/>
          <a:p>
            <a:r>
              <a:rPr lang="en-US" altLang="zh-CN" sz="2000" dirty="0">
                <a:solidFill>
                  <a:srgbClr val="D40016"/>
                </a:solidFill>
                <a:latin typeface="Arial" panose="020B0604020202020204" pitchFamily="34" charset="0"/>
                <a:cs typeface="Arial" panose="020B0604020202020204" pitchFamily="34" charset="0"/>
              </a:rPr>
              <a:t>Root microbiome</a:t>
            </a:r>
            <a:endParaRPr lang="zh-CN" altLang="en-US" sz="2000" dirty="0">
              <a:solidFill>
                <a:srgbClr val="D40016"/>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58DDB7C9-0C16-48FE-88FB-995CCA6C14D9}"/>
              </a:ext>
            </a:extLst>
          </p:cNvPr>
          <p:cNvSpPr/>
          <p:nvPr/>
        </p:nvSpPr>
        <p:spPr>
          <a:xfrm>
            <a:off x="697265" y="1498388"/>
            <a:ext cx="1508746" cy="400110"/>
          </a:xfrm>
          <a:prstGeom prst="rect">
            <a:avLst/>
          </a:prstGeom>
        </p:spPr>
        <p:txBody>
          <a:bodyPr wrap="none">
            <a:spAutoFit/>
          </a:bodyPr>
          <a:lstStyle/>
          <a:p>
            <a:r>
              <a:rPr lang="en-US" altLang="zh-CN" sz="2000" dirty="0">
                <a:solidFill>
                  <a:srgbClr val="00B050"/>
                </a:solidFill>
                <a:latin typeface="Arial" panose="020B0604020202020204" pitchFamily="34" charset="0"/>
                <a:cs typeface="Arial" panose="020B0604020202020204" pitchFamily="34" charset="0"/>
              </a:rPr>
              <a:t>Sugar beet </a:t>
            </a:r>
            <a:endParaRPr lang="zh-CN" altLang="en-US" sz="2000" dirty="0">
              <a:solidFill>
                <a:srgbClr val="00B050"/>
              </a:solidFill>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C2E2B13A-0297-4C5C-B6EF-C81A90CDDD29}"/>
              </a:ext>
            </a:extLst>
          </p:cNvPr>
          <p:cNvCxnSpPr>
            <a:cxnSpLocks/>
          </p:cNvCxnSpPr>
          <p:nvPr/>
        </p:nvCxnSpPr>
        <p:spPr>
          <a:xfrm flipV="1">
            <a:off x="1451638" y="2053502"/>
            <a:ext cx="0" cy="27096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a:extLst>
              <a:ext uri="{FF2B5EF4-FFF2-40B4-BE49-F238E27FC236}">
                <a16:creationId xmlns:a16="http://schemas.microsoft.com/office/drawing/2014/main" id="{D9E61C66-EE0A-405A-B127-56B6E96CA223}"/>
              </a:ext>
            </a:extLst>
          </p:cNvPr>
          <p:cNvCxnSpPr>
            <a:cxnSpLocks/>
          </p:cNvCxnSpPr>
          <p:nvPr/>
        </p:nvCxnSpPr>
        <p:spPr>
          <a:xfrm>
            <a:off x="2275576" y="1698443"/>
            <a:ext cx="1363679" cy="95313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0F5116AC-E823-4F4B-B218-B8C850B02B42}"/>
              </a:ext>
            </a:extLst>
          </p:cNvPr>
          <p:cNvCxnSpPr>
            <a:cxnSpLocks/>
          </p:cNvCxnSpPr>
          <p:nvPr/>
        </p:nvCxnSpPr>
        <p:spPr>
          <a:xfrm rot="10800000" flipV="1">
            <a:off x="2342096" y="4028802"/>
            <a:ext cx="1330644" cy="1097570"/>
          </a:xfrm>
          <a:prstGeom prst="bentConnector3">
            <a:avLst>
              <a:gd name="adj1" fmla="val 204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F29F692-3B94-4302-88EB-E7DF2085A1DA}"/>
              </a:ext>
            </a:extLst>
          </p:cNvPr>
          <p:cNvSpPr/>
          <p:nvPr/>
        </p:nvSpPr>
        <p:spPr>
          <a:xfrm>
            <a:off x="3930183" y="4340491"/>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28DAAA7B-9B4D-441A-B4FE-E851A119E63E}"/>
              </a:ext>
            </a:extLst>
          </p:cNvPr>
          <p:cNvSpPr/>
          <p:nvPr/>
        </p:nvSpPr>
        <p:spPr>
          <a:xfrm>
            <a:off x="4700603" y="1229751"/>
            <a:ext cx="4142481" cy="1700530"/>
          </a:xfrm>
          <a:prstGeom prst="rect">
            <a:avLst/>
          </a:prstGeom>
        </p:spPr>
        <p:txBody>
          <a:bodyPr wrap="none">
            <a:spAutoFit/>
          </a:bodyPr>
          <a:lstStyle/>
          <a:p>
            <a:pPr>
              <a:lnSpc>
                <a:spcPct val="150000"/>
              </a:lnSpc>
            </a:pP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物种多样性：</a:t>
            </a:r>
            <a:r>
              <a:rPr lang="zh-CN" altLang="en-US" b="1" dirty="0">
                <a:latin typeface="黑体" panose="02010609060101010101" pitchFamily="49" charset="-122"/>
                <a:ea typeface="黑体" panose="02010609060101010101" pitchFamily="49" charset="-122"/>
                <a:cs typeface="Arial" panose="020B0604020202020204" pitchFamily="34" charset="0"/>
              </a:rPr>
              <a:t>拟杆菌</a:t>
            </a:r>
            <a:r>
              <a:rPr lang="en-US" altLang="zh-CN" b="1" dirty="0">
                <a:latin typeface="黑体" panose="02010609060101010101" pitchFamily="49" charset="-122"/>
                <a:ea typeface="黑体" panose="02010609060101010101" pitchFamily="49" charset="-122"/>
                <a:cs typeface="Arial" panose="020B0604020202020204" pitchFamily="34" charset="0"/>
              </a:rPr>
              <a:t>/</a:t>
            </a:r>
            <a:r>
              <a:rPr lang="zh-CN" altLang="en-US" b="1" dirty="0">
                <a:latin typeface="黑体" panose="02010609060101010101" pitchFamily="49" charset="-122"/>
                <a:ea typeface="黑体" panose="02010609060101010101" pitchFamily="49" charset="-122"/>
                <a:cs typeface="Arial" panose="020B0604020202020204" pitchFamily="34" charset="0"/>
              </a:rPr>
              <a:t>变形菌显著增加</a:t>
            </a:r>
            <a:endParaRPr lang="en-US" altLang="zh-CN" b="1"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基因多样性</a:t>
            </a:r>
            <a:r>
              <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rPr>
              <a:t>:</a:t>
            </a:r>
          </a:p>
          <a:p>
            <a:pPr marL="342900" indent="-342900">
              <a:lnSpc>
                <a:spcPct val="150000"/>
              </a:lnSpc>
              <a:buAutoNum type="arabicPeriod"/>
            </a:pPr>
            <a:r>
              <a:rPr lang="zh-CN" altLang="en-US" b="1" dirty="0">
                <a:latin typeface="黑体" panose="02010609060101010101" pitchFamily="49" charset="-122"/>
                <a:ea typeface="黑体" panose="02010609060101010101" pitchFamily="49" charset="-122"/>
                <a:cs typeface="Arial" panose="020B0604020202020204" pitchFamily="34" charset="0"/>
              </a:rPr>
              <a:t>碳水化合物活性酶基因表达量上升</a:t>
            </a:r>
            <a:endParaRPr lang="en-US" altLang="zh-CN" b="1"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en-US" altLang="zh-CN" b="1" dirty="0">
                <a:latin typeface="黑体" panose="02010609060101010101" pitchFamily="49" charset="-122"/>
                <a:ea typeface="黑体" panose="02010609060101010101" pitchFamily="49" charset="-122"/>
                <a:cs typeface="Arial" panose="020B0604020202020204" pitchFamily="34" charset="0"/>
              </a:rPr>
              <a:t>2. </a:t>
            </a:r>
            <a:r>
              <a:rPr lang="zh-CN" altLang="en-US" b="1" dirty="0">
                <a:latin typeface="Arial" panose="020B0604020202020204" pitchFamily="34" charset="0"/>
                <a:ea typeface="黑体" panose="02010609060101010101" pitchFamily="49" charset="-122"/>
                <a:cs typeface="Arial" panose="020B0604020202020204" pitchFamily="34" charset="0"/>
              </a:rPr>
              <a:t>与</a:t>
            </a:r>
            <a:r>
              <a:rPr lang="en-US" altLang="zh-CN" b="1" dirty="0">
                <a:latin typeface="Arial" panose="020B0604020202020204" pitchFamily="34" charset="0"/>
                <a:ea typeface="黑体" panose="02010609060101010101" pitchFamily="49" charset="-122"/>
                <a:cs typeface="Arial" panose="020B0604020202020204" pitchFamily="34" charset="0"/>
              </a:rPr>
              <a:t>NRPS</a:t>
            </a:r>
            <a:r>
              <a:rPr lang="zh-CN" altLang="en-US" b="1" dirty="0">
                <a:latin typeface="Arial" panose="020B0604020202020204" pitchFamily="34" charset="0"/>
                <a:ea typeface="黑体" panose="02010609060101010101" pitchFamily="49" charset="-122"/>
                <a:cs typeface="Arial" panose="020B0604020202020204" pitchFamily="34" charset="0"/>
              </a:rPr>
              <a:t>相关的</a:t>
            </a:r>
            <a:r>
              <a:rPr lang="en-US" altLang="zh-CN" b="1" dirty="0">
                <a:latin typeface="Arial" panose="020B0604020202020204" pitchFamily="34" charset="0"/>
                <a:ea typeface="黑体" panose="02010609060101010101" pitchFamily="49" charset="-122"/>
                <a:cs typeface="Arial" panose="020B0604020202020204" pitchFamily="34" charset="0"/>
              </a:rPr>
              <a:t>BGCs</a:t>
            </a:r>
            <a:r>
              <a:rPr lang="zh-CN" altLang="en-US" b="1" dirty="0">
                <a:latin typeface="Arial" panose="020B0604020202020204" pitchFamily="34" charset="0"/>
                <a:ea typeface="黑体" panose="02010609060101010101" pitchFamily="49" charset="-122"/>
                <a:cs typeface="Arial" panose="020B0604020202020204" pitchFamily="34" charset="0"/>
              </a:rPr>
              <a:t>丰度显著增加</a:t>
            </a:r>
            <a:endParaRPr lang="en-US" altLang="zh-CN" b="1" dirty="0">
              <a:latin typeface="黑体" panose="02010609060101010101" pitchFamily="49" charset="-122"/>
              <a:ea typeface="黑体" panose="02010609060101010101" pitchFamily="49" charset="-122"/>
              <a:cs typeface="Arial" panose="020B0604020202020204" pitchFamily="34" charset="0"/>
            </a:endParaRPr>
          </a:p>
        </p:txBody>
      </p:sp>
      <p:sp>
        <p:nvSpPr>
          <p:cNvPr id="12" name="矩形 11">
            <a:extLst>
              <a:ext uri="{FF2B5EF4-FFF2-40B4-BE49-F238E27FC236}">
                <a16:creationId xmlns:a16="http://schemas.microsoft.com/office/drawing/2014/main" id="{66FD949C-C801-47E4-B7AD-9C64B6F04525}"/>
              </a:ext>
            </a:extLst>
          </p:cNvPr>
          <p:cNvSpPr/>
          <p:nvPr/>
        </p:nvSpPr>
        <p:spPr>
          <a:xfrm>
            <a:off x="4700603" y="798095"/>
            <a:ext cx="3570208" cy="369332"/>
          </a:xfrm>
          <a:prstGeom prst="rect">
            <a:avLst/>
          </a:prstGeom>
          <a:solidFill>
            <a:schemeClr val="bg1"/>
          </a:solidFill>
        </p:spPr>
        <p:txBody>
          <a:bodyPr wrap="none">
            <a:spAutoFit/>
          </a:bodyPr>
          <a:lstStyle/>
          <a:p>
            <a:r>
              <a:rPr lang="en-US" altLang="zh-CN" b="1" i="1" dirty="0">
                <a:highlight>
                  <a:srgbClr val="FFFF00"/>
                </a:highlight>
                <a:latin typeface="Arial" panose="020B0604020202020204" pitchFamily="34" charset="0"/>
                <a:cs typeface="Arial" panose="020B0604020202020204" pitchFamily="34" charset="0"/>
              </a:rPr>
              <a:t>Rhizoctonia </a:t>
            </a:r>
            <a:r>
              <a:rPr lang="en-US" altLang="zh-CN" b="1" i="1" dirty="0" err="1">
                <a:highlight>
                  <a:srgbClr val="FFFF00"/>
                </a:highlight>
                <a:latin typeface="Arial" panose="020B0604020202020204" pitchFamily="34" charset="0"/>
                <a:cs typeface="Arial" panose="020B0604020202020204" pitchFamily="34" charset="0"/>
              </a:rPr>
              <a:t>solani</a:t>
            </a:r>
            <a:r>
              <a:rPr lang="en-US" altLang="zh-CN" b="1" i="1" dirty="0">
                <a:highlight>
                  <a:srgbClr val="FFFF00"/>
                </a:highlight>
                <a:latin typeface="Arial" panose="020B0604020202020204" pitchFamily="34" charset="0"/>
                <a:cs typeface="Arial" panose="020B0604020202020204" pitchFamily="34" charset="0"/>
              </a:rPr>
              <a:t> </a:t>
            </a:r>
            <a:r>
              <a:rPr lang="en-US" altLang="zh-CN" b="1" dirty="0">
                <a:highlight>
                  <a:srgbClr val="FFFF00"/>
                </a:highlight>
                <a:latin typeface="Arial" panose="020B0604020202020204" pitchFamily="34" charset="0"/>
                <a:cs typeface="Arial" panose="020B0604020202020204" pitchFamily="34" charset="0"/>
              </a:rPr>
              <a:t> </a:t>
            </a:r>
            <a:r>
              <a:rPr lang="zh-CN" altLang="en-US" b="1" dirty="0">
                <a:highlight>
                  <a:srgbClr val="FFFF00"/>
                </a:highlight>
                <a:latin typeface="Arial" panose="020B0604020202020204" pitchFamily="34" charset="0"/>
                <a:cs typeface="Arial" panose="020B0604020202020204" pitchFamily="34" charset="0"/>
              </a:rPr>
              <a:t>侵染后</a:t>
            </a:r>
            <a:r>
              <a:rPr lang="en-US" altLang="zh-CN" b="1" dirty="0">
                <a:highlight>
                  <a:srgbClr val="FFFF00"/>
                </a:highlight>
                <a:latin typeface="Arial" panose="020B0604020202020204" pitchFamily="34" charset="0"/>
                <a:cs typeface="Arial" panose="020B0604020202020204" pitchFamily="34" charset="0"/>
              </a:rPr>
              <a:t>——</a:t>
            </a:r>
            <a:r>
              <a:rPr lang="en-US" altLang="zh-CN" b="1" i="1" dirty="0">
                <a:highlight>
                  <a:srgbClr val="FFFF00"/>
                </a:highlight>
                <a:latin typeface="Arial" panose="020B0604020202020204" pitchFamily="34" charset="0"/>
                <a:cs typeface="Arial" panose="020B0604020202020204" pitchFamily="34" charset="0"/>
              </a:rPr>
              <a:t> </a:t>
            </a:r>
            <a:endParaRPr lang="zh-CN" altLang="en-US" b="1" i="1" dirty="0">
              <a:highlight>
                <a:srgbClr val="FFFF00"/>
              </a:highlight>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5CCDFE5A-9515-488A-9DB4-825CCB4FEFAE}"/>
              </a:ext>
            </a:extLst>
          </p:cNvPr>
          <p:cNvSpPr/>
          <p:nvPr/>
        </p:nvSpPr>
        <p:spPr>
          <a:xfrm>
            <a:off x="3737897" y="1761114"/>
            <a:ext cx="705501" cy="584775"/>
          </a:xfrm>
          <a:prstGeom prst="rect">
            <a:avLst/>
          </a:prstGeom>
        </p:spPr>
        <p:txBody>
          <a:bodyPr wrap="square">
            <a:spAutoFit/>
          </a:bodyPr>
          <a:lstStyle/>
          <a:p>
            <a:r>
              <a:rPr lang="zh-CN" altLang="en-US" sz="3200" b="1" dirty="0">
                <a:solidFill>
                  <a:srgbClr val="C00000"/>
                </a:solidFill>
                <a:latin typeface="Arial" panose="020B0604020202020204" pitchFamily="34" charset="0"/>
                <a:cs typeface="Arial" panose="020B0604020202020204" pitchFamily="34" charset="0"/>
              </a:rPr>
              <a:t>➡</a:t>
            </a:r>
          </a:p>
        </p:txBody>
      </p:sp>
      <p:sp>
        <p:nvSpPr>
          <p:cNvPr id="21" name="矩形 20">
            <a:extLst>
              <a:ext uri="{FF2B5EF4-FFF2-40B4-BE49-F238E27FC236}">
                <a16:creationId xmlns:a16="http://schemas.microsoft.com/office/drawing/2014/main" id="{1ADC92BB-9242-40A7-B753-53E0B54C5BF5}"/>
              </a:ext>
            </a:extLst>
          </p:cNvPr>
          <p:cNvSpPr/>
          <p:nvPr/>
        </p:nvSpPr>
        <p:spPr>
          <a:xfrm>
            <a:off x="4700603" y="4164843"/>
            <a:ext cx="3818300" cy="1273875"/>
          </a:xfrm>
          <a:prstGeom prst="rect">
            <a:avLst/>
          </a:prstGeom>
        </p:spPr>
        <p:txBody>
          <a:bodyPr wrap="squar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cs typeface="Arial" panose="020B0604020202020204" pitchFamily="34" charset="0"/>
              </a:rPr>
              <a:t>如何证明细菌碳水化合物酶活性或</a:t>
            </a:r>
            <a:r>
              <a:rPr lang="en-US" altLang="zh-CN" b="1" dirty="0">
                <a:solidFill>
                  <a:srgbClr val="C00000"/>
                </a:solidFill>
                <a:latin typeface="黑体" panose="02010609060101010101" pitchFamily="49" charset="-122"/>
                <a:ea typeface="黑体" panose="02010609060101010101" pitchFamily="49" charset="-122"/>
                <a:cs typeface="Arial" panose="020B0604020202020204" pitchFamily="34" charset="0"/>
              </a:rPr>
              <a:t>NRPS</a:t>
            </a:r>
            <a:r>
              <a:rPr lang="zh-CN" altLang="en-US" b="1" dirty="0">
                <a:solidFill>
                  <a:srgbClr val="C00000"/>
                </a:solidFill>
                <a:latin typeface="黑体" panose="02010609060101010101" pitchFamily="49" charset="-122"/>
                <a:ea typeface="黑体" panose="02010609060101010101" pitchFamily="49" charset="-122"/>
                <a:cs typeface="Arial" panose="020B0604020202020204" pitchFamily="34" charset="0"/>
              </a:rPr>
              <a:t>相关基因簇确实能起到抑制病原菌的作用？</a:t>
            </a:r>
            <a:endParaRPr lang="en-US" altLang="zh-CN" b="1" dirty="0">
              <a:solidFill>
                <a:srgbClr val="C00000"/>
              </a:solidFill>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28976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B99847A5-0A3C-4336-80A9-F2C6951D55EC}"/>
              </a:ext>
            </a:extLst>
          </p:cNvPr>
          <p:cNvPicPr>
            <a:picLocks noChangeAspect="1"/>
          </p:cNvPicPr>
          <p:nvPr/>
        </p:nvPicPr>
        <p:blipFill>
          <a:blip r:embed="rId3"/>
          <a:stretch>
            <a:fillRect/>
          </a:stretch>
        </p:blipFill>
        <p:spPr>
          <a:xfrm>
            <a:off x="493490" y="2421281"/>
            <a:ext cx="1147763" cy="1181719"/>
          </a:xfrm>
          <a:prstGeom prst="rect">
            <a:avLst/>
          </a:prstGeom>
        </p:spPr>
      </p:pic>
      <p:sp>
        <p:nvSpPr>
          <p:cNvPr id="4" name="矩形 3">
            <a:extLst>
              <a:ext uri="{FF2B5EF4-FFF2-40B4-BE49-F238E27FC236}">
                <a16:creationId xmlns:a16="http://schemas.microsoft.com/office/drawing/2014/main" id="{CE47D484-0216-4FD9-8CBA-BC5DFB7F74C8}"/>
              </a:ext>
            </a:extLst>
          </p:cNvPr>
          <p:cNvSpPr/>
          <p:nvPr/>
        </p:nvSpPr>
        <p:spPr>
          <a:xfrm>
            <a:off x="223714" y="241480"/>
            <a:ext cx="1678665" cy="400110"/>
          </a:xfrm>
          <a:prstGeom prst="rect">
            <a:avLst/>
          </a:prstGeom>
        </p:spPr>
        <p:txBody>
          <a:bodyPr wrap="none">
            <a:spAutoFit/>
          </a:bodyPr>
          <a:lstStyle/>
          <a:p>
            <a:r>
              <a:rPr lang="en-US" altLang="zh-CN" sz="2000" b="1" dirty="0">
                <a:solidFill>
                  <a:srgbClr val="000000"/>
                </a:solidFill>
                <a:latin typeface="Arial" panose="020B0604020202020204" pitchFamily="34" charset="0"/>
                <a:cs typeface="Arial" panose="020B0604020202020204" pitchFamily="34" charset="0"/>
              </a:rPr>
              <a:t>First author </a:t>
            </a:r>
            <a:endParaRPr lang="zh-CN" altLang="en-US" sz="2000" b="1" dirty="0">
              <a:solidFill>
                <a:srgbClr val="000000"/>
              </a:solidFill>
              <a:latin typeface="Arial" panose="020B0604020202020204" pitchFamily="34" charset="0"/>
              <a:cs typeface="Arial" panose="020B0604020202020204" pitchFamily="34" charset="0"/>
            </a:endParaRPr>
          </a:p>
        </p:txBody>
      </p:sp>
      <p:pic>
        <p:nvPicPr>
          <p:cNvPr id="2052" name="Picture 4" descr="afbeelding van Jos  Raaijmakers">
            <a:extLst>
              <a:ext uri="{FF2B5EF4-FFF2-40B4-BE49-F238E27FC236}">
                <a16:creationId xmlns:a16="http://schemas.microsoft.com/office/drawing/2014/main" id="{32C7565C-85CD-42D0-9D6F-22E898FA9B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00" r="8400"/>
          <a:stretch/>
        </p:blipFill>
        <p:spPr bwMode="auto">
          <a:xfrm>
            <a:off x="4972048" y="934687"/>
            <a:ext cx="1452563" cy="1815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8FE65BD-A67C-426F-A3DE-0BC7385F33B5}"/>
              </a:ext>
            </a:extLst>
          </p:cNvPr>
          <p:cNvSpPr/>
          <p:nvPr/>
        </p:nvSpPr>
        <p:spPr>
          <a:xfrm>
            <a:off x="6611208" y="1264096"/>
            <a:ext cx="2478435" cy="338554"/>
          </a:xfrm>
          <a:prstGeom prst="rect">
            <a:avLst/>
          </a:prstGeom>
        </p:spPr>
        <p:txBody>
          <a:bodyPr wrap="none">
            <a:spAutoFit/>
          </a:bodyPr>
          <a:lstStyle/>
          <a:p>
            <a:r>
              <a:rPr lang="en-US" altLang="zh-CN" sz="1600" dirty="0">
                <a:solidFill>
                  <a:srgbClr val="000000"/>
                </a:solidFill>
                <a:latin typeface="Arial" panose="020B0604020202020204" pitchFamily="34" charset="0"/>
                <a:cs typeface="Arial" panose="020B0604020202020204" pitchFamily="34" charset="0"/>
              </a:rPr>
              <a:t>Prof. dr. Jos </a:t>
            </a:r>
            <a:r>
              <a:rPr lang="en-US" altLang="zh-CN" sz="1600" dirty="0" err="1">
                <a:solidFill>
                  <a:srgbClr val="000000"/>
                </a:solidFill>
                <a:latin typeface="Arial" panose="020B0604020202020204" pitchFamily="34" charset="0"/>
                <a:cs typeface="Arial" panose="020B0604020202020204" pitchFamily="34" charset="0"/>
              </a:rPr>
              <a:t>Raaijmakers</a:t>
            </a:r>
            <a:endParaRPr lang="en-US" altLang="zh-CN" sz="1600" dirty="0">
              <a:solidFill>
                <a:srgbClr val="000000"/>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4F68B289-00C3-4097-94D4-D8BE19AC0EB4}"/>
              </a:ext>
            </a:extLst>
          </p:cNvPr>
          <p:cNvSpPr/>
          <p:nvPr/>
        </p:nvSpPr>
        <p:spPr>
          <a:xfrm>
            <a:off x="6611208" y="1668285"/>
            <a:ext cx="2420856" cy="738664"/>
          </a:xfrm>
          <a:prstGeom prst="rect">
            <a:avLst/>
          </a:prstGeom>
        </p:spPr>
        <p:txBody>
          <a:bodyPr wrap="none">
            <a:spAutoFit/>
          </a:bodyPr>
          <a:lstStyle/>
          <a:p>
            <a:r>
              <a:rPr lang="en-US" altLang="zh-CN" sz="1050" dirty="0">
                <a:solidFill>
                  <a:srgbClr val="000000"/>
                </a:solidFill>
                <a:latin typeface="Arial" panose="020B0604020202020204" pitchFamily="34" charset="0"/>
                <a:cs typeface="Arial" panose="020B0604020202020204" pitchFamily="34" charset="0"/>
              </a:rPr>
              <a:t>Head Microbial Ecology Department, </a:t>
            </a:r>
          </a:p>
          <a:p>
            <a:r>
              <a:rPr lang="en-US" altLang="zh-CN" sz="1050" dirty="0">
                <a:solidFill>
                  <a:srgbClr val="000000"/>
                </a:solidFill>
                <a:latin typeface="Arial" panose="020B0604020202020204" pitchFamily="34" charset="0"/>
                <a:cs typeface="Arial" panose="020B0604020202020204" pitchFamily="34" charset="0"/>
              </a:rPr>
              <a:t>NIOO-KNAW</a:t>
            </a:r>
          </a:p>
          <a:p>
            <a:r>
              <a:rPr lang="en-US" altLang="zh-CN" sz="1050" dirty="0">
                <a:solidFill>
                  <a:srgbClr val="000000"/>
                </a:solidFill>
                <a:latin typeface="Arial" panose="020B0604020202020204" pitchFamily="34" charset="0"/>
                <a:cs typeface="Arial" panose="020B0604020202020204" pitchFamily="34" charset="0"/>
              </a:rPr>
              <a:t>Professor Microbial Ecology, IBL, </a:t>
            </a:r>
          </a:p>
          <a:p>
            <a:r>
              <a:rPr lang="en-US" altLang="zh-CN" sz="1050" dirty="0">
                <a:solidFill>
                  <a:srgbClr val="000000"/>
                </a:solidFill>
                <a:latin typeface="Arial" panose="020B0604020202020204" pitchFamily="34" charset="0"/>
                <a:cs typeface="Arial" panose="020B0604020202020204" pitchFamily="34" charset="0"/>
              </a:rPr>
              <a:t>Leiden University</a:t>
            </a:r>
            <a:endParaRPr lang="zh-CN" altLang="en-US" sz="1050" dirty="0">
              <a:solidFill>
                <a:srgbClr val="000000"/>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04A9143D-6D86-4D53-A893-8D4AF51FB636}"/>
              </a:ext>
            </a:extLst>
          </p:cNvPr>
          <p:cNvSpPr/>
          <p:nvPr/>
        </p:nvSpPr>
        <p:spPr>
          <a:xfrm>
            <a:off x="4743450" y="241480"/>
            <a:ext cx="2893741" cy="400110"/>
          </a:xfrm>
          <a:prstGeom prst="rect">
            <a:avLst/>
          </a:prstGeom>
        </p:spPr>
        <p:txBody>
          <a:bodyPr wrap="none">
            <a:spAutoFit/>
          </a:bodyPr>
          <a:lstStyle/>
          <a:p>
            <a:r>
              <a:rPr lang="en-US" altLang="zh-CN" sz="2000" b="1" dirty="0">
                <a:solidFill>
                  <a:srgbClr val="000000"/>
                </a:solidFill>
                <a:latin typeface="Arial" panose="020B0604020202020204" pitchFamily="34" charset="0"/>
                <a:cs typeface="Arial" panose="020B0604020202020204" pitchFamily="34" charset="0"/>
              </a:rPr>
              <a:t>Corresponding author</a:t>
            </a:r>
            <a:endParaRPr lang="zh-CN" altLang="en-US" sz="2000" b="1" dirty="0">
              <a:solidFill>
                <a:srgbClr val="000000"/>
              </a:solidFill>
              <a:latin typeface="Arial" panose="020B0604020202020204" pitchFamily="34" charset="0"/>
              <a:cs typeface="Arial" panose="020B0604020202020204" pitchFamily="34" charset="0"/>
            </a:endParaRPr>
          </a:p>
        </p:txBody>
      </p:sp>
      <p:sp>
        <p:nvSpPr>
          <p:cNvPr id="11" name="AutoShape 9" descr="http://www.marnixmedema.nl/marnix_portrait.jpg">
            <a:extLst>
              <a:ext uri="{FF2B5EF4-FFF2-40B4-BE49-F238E27FC236}">
                <a16:creationId xmlns:a16="http://schemas.microsoft.com/office/drawing/2014/main" id="{F188C8AC-9E70-4E28-983F-AA56B700BCCD}"/>
              </a:ext>
            </a:extLst>
          </p:cNvPr>
          <p:cNvSpPr>
            <a:spLocks noChangeAspect="1" noChangeArrowheads="1"/>
          </p:cNvSpPr>
          <p:nvPr/>
        </p:nvSpPr>
        <p:spPr bwMode="auto">
          <a:xfrm>
            <a:off x="1790526" y="262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D0238175-E834-45C1-90FB-68E16C72B4CE}"/>
              </a:ext>
            </a:extLst>
          </p:cNvPr>
          <p:cNvPicPr>
            <a:picLocks noChangeAspect="1"/>
          </p:cNvPicPr>
          <p:nvPr/>
        </p:nvPicPr>
        <p:blipFill>
          <a:blip r:embed="rId5"/>
          <a:stretch>
            <a:fillRect/>
          </a:stretch>
        </p:blipFill>
        <p:spPr>
          <a:xfrm>
            <a:off x="4972048" y="3185837"/>
            <a:ext cx="1485966" cy="1815704"/>
          </a:xfrm>
          <a:prstGeom prst="rect">
            <a:avLst/>
          </a:prstGeom>
        </p:spPr>
      </p:pic>
      <p:sp>
        <p:nvSpPr>
          <p:cNvPr id="13" name="矩形 12">
            <a:extLst>
              <a:ext uri="{FF2B5EF4-FFF2-40B4-BE49-F238E27FC236}">
                <a16:creationId xmlns:a16="http://schemas.microsoft.com/office/drawing/2014/main" id="{519C2F1B-E98B-4549-8393-87B7B56318A2}"/>
              </a:ext>
            </a:extLst>
          </p:cNvPr>
          <p:cNvSpPr/>
          <p:nvPr/>
        </p:nvSpPr>
        <p:spPr>
          <a:xfrm>
            <a:off x="6611208" y="3724357"/>
            <a:ext cx="1574470" cy="738664"/>
          </a:xfrm>
          <a:prstGeom prst="rect">
            <a:avLst/>
          </a:prstGeom>
        </p:spPr>
        <p:txBody>
          <a:bodyPr wrap="none">
            <a:spAutoFit/>
          </a:bodyPr>
          <a:lstStyle/>
          <a:p>
            <a:r>
              <a:rPr lang="en-US" altLang="zh-CN" sz="1050" dirty="0">
                <a:solidFill>
                  <a:srgbClr val="000000"/>
                </a:solidFill>
                <a:latin typeface="Arial" panose="020B0604020202020204" pitchFamily="34" charset="0"/>
                <a:cs typeface="Arial" panose="020B0604020202020204" pitchFamily="34" charset="0"/>
              </a:rPr>
              <a:t>Wageningen University</a:t>
            </a:r>
          </a:p>
          <a:p>
            <a:r>
              <a:rPr lang="en-US" altLang="zh-CN" sz="1050" dirty="0">
                <a:solidFill>
                  <a:srgbClr val="000000"/>
                </a:solidFill>
                <a:latin typeface="Arial" panose="020B0604020202020204" pitchFamily="34" charset="0"/>
                <a:cs typeface="Arial" panose="020B0604020202020204" pitchFamily="34" charset="0"/>
              </a:rPr>
              <a:t>Bioinformatics Group</a:t>
            </a:r>
          </a:p>
          <a:p>
            <a:r>
              <a:rPr lang="en-US" altLang="zh-CN" sz="1050" dirty="0">
                <a:solidFill>
                  <a:srgbClr val="000000"/>
                </a:solidFill>
                <a:latin typeface="Arial" panose="020B0604020202020204" pitchFamily="34" charset="0"/>
                <a:cs typeface="Arial" panose="020B0604020202020204" pitchFamily="34" charset="0"/>
              </a:rPr>
              <a:t>Assistant professor</a:t>
            </a:r>
            <a:endParaRPr lang="zh-CN" altLang="en-US" sz="1050" dirty="0">
              <a:solidFill>
                <a:srgbClr val="000000"/>
              </a:solidFill>
              <a:latin typeface="Arial" panose="020B0604020202020204" pitchFamily="34" charset="0"/>
              <a:cs typeface="Arial" panose="020B0604020202020204" pitchFamily="34" charset="0"/>
            </a:endParaRPr>
          </a:p>
          <a:p>
            <a:endParaRPr lang="en-US" altLang="zh-CN" sz="1050" dirty="0">
              <a:solidFill>
                <a:srgbClr val="000000"/>
              </a:solidFill>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79ABD44-3C67-4BD8-B85C-90000B908A5C}"/>
              </a:ext>
            </a:extLst>
          </p:cNvPr>
          <p:cNvSpPr/>
          <p:nvPr/>
        </p:nvSpPr>
        <p:spPr>
          <a:xfrm>
            <a:off x="6611208" y="3289390"/>
            <a:ext cx="2054601" cy="369332"/>
          </a:xfrm>
          <a:prstGeom prst="rect">
            <a:avLst/>
          </a:prstGeom>
        </p:spPr>
        <p:txBody>
          <a:bodyPr wrap="none">
            <a:spAutoFit/>
          </a:bodyPr>
          <a:lstStyle/>
          <a:p>
            <a:r>
              <a:rPr lang="en-US" altLang="zh-CN" dirty="0">
                <a:solidFill>
                  <a:srgbClr val="24292E"/>
                </a:solidFill>
                <a:latin typeface="-apple-system"/>
              </a:rPr>
              <a:t>Dr. </a:t>
            </a:r>
            <a:r>
              <a:rPr lang="en-US" altLang="zh-CN" dirty="0" err="1">
                <a:solidFill>
                  <a:srgbClr val="24292E"/>
                </a:solidFill>
                <a:latin typeface="-apple-system"/>
              </a:rPr>
              <a:t>Marnix</a:t>
            </a:r>
            <a:r>
              <a:rPr lang="en-US" altLang="zh-CN" dirty="0">
                <a:solidFill>
                  <a:srgbClr val="24292E"/>
                </a:solidFill>
                <a:latin typeface="-apple-system"/>
              </a:rPr>
              <a:t> </a:t>
            </a:r>
            <a:r>
              <a:rPr lang="en-US" altLang="zh-CN" dirty="0" err="1">
                <a:solidFill>
                  <a:srgbClr val="24292E"/>
                </a:solidFill>
                <a:latin typeface="-apple-system"/>
              </a:rPr>
              <a:t>Medema</a:t>
            </a:r>
            <a:endParaRPr lang="zh-CN" altLang="en-US" dirty="0"/>
          </a:p>
        </p:txBody>
      </p:sp>
      <p:sp>
        <p:nvSpPr>
          <p:cNvPr id="15" name="矩形 14">
            <a:extLst>
              <a:ext uri="{FF2B5EF4-FFF2-40B4-BE49-F238E27FC236}">
                <a16:creationId xmlns:a16="http://schemas.microsoft.com/office/drawing/2014/main" id="{A7D789E3-566C-418A-9A5B-19988EE22D74}"/>
              </a:ext>
            </a:extLst>
          </p:cNvPr>
          <p:cNvSpPr/>
          <p:nvPr/>
        </p:nvSpPr>
        <p:spPr>
          <a:xfrm>
            <a:off x="1790526" y="4467569"/>
            <a:ext cx="1244251" cy="577081"/>
          </a:xfrm>
          <a:prstGeom prst="rect">
            <a:avLst/>
          </a:prstGeom>
        </p:spPr>
        <p:txBody>
          <a:bodyPr wrap="square">
            <a:spAutoFit/>
          </a:bodyPr>
          <a:lstStyle/>
          <a:p>
            <a:r>
              <a:rPr lang="en-US" altLang="zh-CN" sz="1050" dirty="0">
                <a:solidFill>
                  <a:srgbClr val="000000"/>
                </a:solidFill>
                <a:latin typeface="Arial" panose="020B0604020202020204" pitchFamily="34" charset="0"/>
                <a:cs typeface="Arial" panose="020B0604020202020204" pitchFamily="34" charset="0"/>
              </a:rPr>
              <a:t>NIOO-KNAW</a:t>
            </a:r>
            <a:endParaRPr lang="en-US" altLang="zh-CN" sz="1050" dirty="0">
              <a:latin typeface="Arial" panose="020B0604020202020204" pitchFamily="34" charset="0"/>
              <a:cs typeface="Arial" panose="020B0604020202020204" pitchFamily="34" charset="0"/>
            </a:endParaRPr>
          </a:p>
          <a:p>
            <a:r>
              <a:rPr lang="en-US" altLang="zh-CN" sz="1050" dirty="0">
                <a:latin typeface="Arial" panose="020B0604020202020204" pitchFamily="34" charset="0"/>
                <a:cs typeface="Arial" panose="020B0604020202020204" pitchFamily="34" charset="0"/>
              </a:rPr>
              <a:t>Postdoc</a:t>
            </a:r>
          </a:p>
          <a:p>
            <a:r>
              <a:rPr lang="en-US" altLang="zh-CN" sz="105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Microbial Ecology</a:t>
            </a:r>
            <a:endParaRPr lang="en-US" altLang="zh-CN" sz="1050" dirty="0">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E473C3C7-35FC-4671-BBE8-E1CF1A383F40}"/>
              </a:ext>
            </a:extLst>
          </p:cNvPr>
          <p:cNvSpPr/>
          <p:nvPr/>
        </p:nvSpPr>
        <p:spPr>
          <a:xfrm>
            <a:off x="1790526" y="3817159"/>
            <a:ext cx="2163734" cy="584775"/>
          </a:xfrm>
          <a:prstGeom prst="rect">
            <a:avLst/>
          </a:prstGeom>
        </p:spPr>
        <p:txBody>
          <a:bodyPr wrap="none">
            <a:spAutoFit/>
          </a:bodyPr>
          <a:lstStyle/>
          <a:p>
            <a:r>
              <a:rPr lang="pt-BR" altLang="zh-CN" sz="1600">
                <a:solidFill>
                  <a:srgbClr val="000000"/>
                </a:solidFill>
                <a:latin typeface="Arial" panose="020B0604020202020204" pitchFamily="34" charset="0"/>
                <a:cs typeface="Arial" panose="020B0604020202020204" pitchFamily="34" charset="0"/>
              </a:rPr>
              <a:t>Dr. Viviane Cordovez </a:t>
            </a:r>
          </a:p>
          <a:p>
            <a:r>
              <a:rPr lang="pt-BR" altLang="zh-CN" sz="1600">
                <a:solidFill>
                  <a:srgbClr val="000000"/>
                </a:solidFill>
                <a:latin typeface="Arial" panose="020B0604020202020204" pitchFamily="34" charset="0"/>
                <a:cs typeface="Arial" panose="020B0604020202020204" pitchFamily="34" charset="0"/>
              </a:rPr>
              <a:t>da Cunha</a:t>
            </a:r>
            <a:endParaRPr lang="pt-BR" altLang="zh-CN" sz="1600" dirty="0">
              <a:solidFill>
                <a:srgbClr val="000000"/>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9A1489AF-1534-4D3A-B391-BF29B516EC5D}"/>
              </a:ext>
            </a:extLst>
          </p:cNvPr>
          <p:cNvSpPr/>
          <p:nvPr/>
        </p:nvSpPr>
        <p:spPr>
          <a:xfrm>
            <a:off x="1790526" y="1023494"/>
            <a:ext cx="2348079" cy="338554"/>
          </a:xfrm>
          <a:prstGeom prst="rect">
            <a:avLst/>
          </a:prstGeom>
        </p:spPr>
        <p:txBody>
          <a:bodyPr wrap="none">
            <a:spAutoFit/>
          </a:bodyPr>
          <a:lstStyle/>
          <a:p>
            <a:r>
              <a:rPr lang="en-US" altLang="zh-CN" sz="1600" dirty="0">
                <a:solidFill>
                  <a:srgbClr val="000000"/>
                </a:solidFill>
                <a:latin typeface="Arial" panose="020B0604020202020204" pitchFamily="34" charset="0"/>
                <a:cs typeface="Arial" panose="020B0604020202020204" pitchFamily="34" charset="0"/>
              </a:rPr>
              <a:t>Dr. Victor Carrion Bravo</a:t>
            </a:r>
          </a:p>
        </p:txBody>
      </p:sp>
      <p:sp>
        <p:nvSpPr>
          <p:cNvPr id="21" name="矩形 20">
            <a:extLst>
              <a:ext uri="{FF2B5EF4-FFF2-40B4-BE49-F238E27FC236}">
                <a16:creationId xmlns:a16="http://schemas.microsoft.com/office/drawing/2014/main" id="{EA0A4828-DF2E-4994-A3D8-03638CA05E19}"/>
              </a:ext>
            </a:extLst>
          </p:cNvPr>
          <p:cNvSpPr/>
          <p:nvPr/>
        </p:nvSpPr>
        <p:spPr>
          <a:xfrm>
            <a:off x="1790526" y="1427683"/>
            <a:ext cx="1385316" cy="577081"/>
          </a:xfrm>
          <a:prstGeom prst="rect">
            <a:avLst/>
          </a:prstGeom>
        </p:spPr>
        <p:txBody>
          <a:bodyPr wrap="none">
            <a:spAutoFit/>
          </a:bodyPr>
          <a:lstStyle/>
          <a:p>
            <a:r>
              <a:rPr lang="en-US" altLang="zh-CN" sz="1050" dirty="0">
                <a:solidFill>
                  <a:srgbClr val="000000"/>
                </a:solidFill>
                <a:latin typeface="Arial" panose="020B0604020202020204" pitchFamily="34" charset="0"/>
                <a:cs typeface="Arial" panose="020B0604020202020204" pitchFamily="34" charset="0"/>
              </a:rPr>
              <a:t>Institute of Biology</a:t>
            </a:r>
          </a:p>
          <a:p>
            <a:r>
              <a:rPr lang="en-US" altLang="zh-CN" sz="1050" dirty="0">
                <a:solidFill>
                  <a:srgbClr val="000000"/>
                </a:solidFill>
                <a:latin typeface="Arial" panose="020B0604020202020204" pitchFamily="34" charset="0"/>
                <a:cs typeface="Arial" panose="020B0604020202020204" pitchFamily="34" charset="0"/>
              </a:rPr>
              <a:t>Leiden University</a:t>
            </a:r>
          </a:p>
          <a:p>
            <a:r>
              <a:rPr lang="en-US" altLang="zh-CN" sz="1050" dirty="0">
                <a:solidFill>
                  <a:srgbClr val="000000"/>
                </a:solidFill>
                <a:latin typeface="Arial" panose="020B0604020202020204" pitchFamily="34" charset="0"/>
                <a:cs typeface="Arial" panose="020B0604020202020204" pitchFamily="34" charset="0"/>
              </a:rPr>
              <a:t>Assistant Professor </a:t>
            </a:r>
            <a:endParaRPr lang="zh-CN" altLang="en-US" sz="1050" dirty="0">
              <a:solidFill>
                <a:srgbClr val="000000"/>
              </a:solidFill>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20F0204A-8156-49E1-B4D3-8A871200B1F4}"/>
              </a:ext>
            </a:extLst>
          </p:cNvPr>
          <p:cNvSpPr/>
          <p:nvPr/>
        </p:nvSpPr>
        <p:spPr>
          <a:xfrm>
            <a:off x="1790526" y="5459062"/>
            <a:ext cx="2051395" cy="338554"/>
          </a:xfrm>
          <a:prstGeom prst="rect">
            <a:avLst/>
          </a:prstGeom>
        </p:spPr>
        <p:txBody>
          <a:bodyPr wrap="none">
            <a:spAutoFit/>
          </a:bodyPr>
          <a:lstStyle/>
          <a:p>
            <a:r>
              <a:rPr lang="en-US" altLang="zh-CN" sz="1600" dirty="0">
                <a:solidFill>
                  <a:srgbClr val="000000"/>
                </a:solidFill>
                <a:latin typeface="Arial" panose="020B0604020202020204" pitchFamily="34" charset="0"/>
                <a:cs typeface="Arial" panose="020B0604020202020204" pitchFamily="34" charset="0"/>
              </a:rPr>
              <a:t>Dr. Vittorio </a:t>
            </a:r>
            <a:r>
              <a:rPr lang="en-US" altLang="zh-CN" sz="1600" dirty="0" err="1">
                <a:solidFill>
                  <a:srgbClr val="000000"/>
                </a:solidFill>
                <a:latin typeface="Arial" panose="020B0604020202020204" pitchFamily="34" charset="0"/>
                <a:cs typeface="Arial" panose="020B0604020202020204" pitchFamily="34" charset="0"/>
              </a:rPr>
              <a:t>Tracanna</a:t>
            </a:r>
            <a:endParaRPr lang="zh-CN" altLang="en-US" sz="1600" dirty="0">
              <a:solidFill>
                <a:srgbClr val="000000"/>
              </a:solidFill>
              <a:latin typeface="Arial" panose="020B0604020202020204" pitchFamily="34" charset="0"/>
              <a:cs typeface="Arial" panose="020B0604020202020204" pitchFamily="34" charset="0"/>
            </a:endParaRPr>
          </a:p>
        </p:txBody>
      </p:sp>
      <p:graphicFrame>
        <p:nvGraphicFramePr>
          <p:cNvPr id="19" name="表格 18">
            <a:extLst>
              <a:ext uri="{FF2B5EF4-FFF2-40B4-BE49-F238E27FC236}">
                <a16:creationId xmlns:a16="http://schemas.microsoft.com/office/drawing/2014/main" id="{83817C0E-BBDC-4C12-9DBF-205FDE74765D}"/>
              </a:ext>
            </a:extLst>
          </p:cNvPr>
          <p:cNvGraphicFramePr>
            <a:graphicFrameLocks noGrp="1"/>
          </p:cNvGraphicFramePr>
          <p:nvPr>
            <p:extLst>
              <p:ext uri="{D42A27DB-BD31-4B8C-83A1-F6EECF244321}">
                <p14:modId xmlns:p14="http://schemas.microsoft.com/office/powerpoint/2010/main" val="184037347"/>
              </p:ext>
            </p:extLst>
          </p:nvPr>
        </p:nvGraphicFramePr>
        <p:xfrm>
          <a:off x="1790526" y="5885624"/>
          <a:ext cx="1715280" cy="571500"/>
        </p:xfrm>
        <a:graphic>
          <a:graphicData uri="http://schemas.openxmlformats.org/drawingml/2006/table">
            <a:tbl>
              <a:tblPr/>
              <a:tblGrid>
                <a:gridCol w="1715280">
                  <a:extLst>
                    <a:ext uri="{9D8B030D-6E8A-4147-A177-3AD203B41FA5}">
                      <a16:colId xmlns:a16="http://schemas.microsoft.com/office/drawing/2014/main" val="2840611144"/>
                    </a:ext>
                  </a:extLst>
                </a:gridCol>
              </a:tblGrid>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050" dirty="0">
                          <a:solidFill>
                            <a:srgbClr val="000000"/>
                          </a:solidFill>
                          <a:latin typeface="Arial" panose="020B0604020202020204" pitchFamily="34" charset="0"/>
                          <a:cs typeface="Arial" panose="020B0604020202020204" pitchFamily="34" charset="0"/>
                        </a:rPr>
                        <a:t>Wageningen University</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050" dirty="0">
                          <a:solidFill>
                            <a:srgbClr val="000000"/>
                          </a:solidFill>
                          <a:latin typeface="Arial" panose="020B0604020202020204" pitchFamily="34" charset="0"/>
                          <a:cs typeface="Arial" panose="020B0604020202020204" pitchFamily="34" charset="0"/>
                        </a:rPr>
                        <a:t>Bioinformatics Group</a:t>
                      </a:r>
                    </a:p>
                    <a:p>
                      <a:pPr algn="l" fontAlgn="t"/>
                      <a:r>
                        <a:rPr lang="en-US" sz="1050" dirty="0">
                          <a:effectLst/>
                          <a:latin typeface="Arial" panose="020B0604020202020204" pitchFamily="34" charset="0"/>
                          <a:cs typeface="Arial" panose="020B0604020202020204" pitchFamily="34" charset="0"/>
                        </a:rPr>
                        <a:t>PhD</a:t>
                      </a:r>
                    </a:p>
                  </a:txBody>
                  <a:tcPr>
                    <a:lnL>
                      <a:noFill/>
                    </a:lnL>
                    <a:lnR>
                      <a:noFill/>
                    </a:lnR>
                    <a:lnT>
                      <a:noFill/>
                    </a:lnT>
                    <a:lnB>
                      <a:noFill/>
                    </a:lnB>
                  </a:tcPr>
                </a:tc>
                <a:extLst>
                  <a:ext uri="{0D108BD9-81ED-4DB2-BD59-A6C34878D82A}">
                    <a16:rowId xmlns:a16="http://schemas.microsoft.com/office/drawing/2014/main" val="3980849422"/>
                  </a:ext>
                </a:extLst>
              </a:tr>
            </a:tbl>
          </a:graphicData>
        </a:graphic>
      </p:graphicFrame>
      <p:sp>
        <p:nvSpPr>
          <p:cNvPr id="22" name="矩形 21">
            <a:extLst>
              <a:ext uri="{FF2B5EF4-FFF2-40B4-BE49-F238E27FC236}">
                <a16:creationId xmlns:a16="http://schemas.microsoft.com/office/drawing/2014/main" id="{0F0CC612-287E-4908-AF6B-EE27C4F569B5}"/>
              </a:ext>
            </a:extLst>
          </p:cNvPr>
          <p:cNvSpPr/>
          <p:nvPr/>
        </p:nvSpPr>
        <p:spPr>
          <a:xfrm>
            <a:off x="1790526" y="2454861"/>
            <a:ext cx="2682016" cy="338554"/>
          </a:xfrm>
          <a:prstGeom prst="rect">
            <a:avLst/>
          </a:prstGeom>
        </p:spPr>
        <p:txBody>
          <a:bodyPr wrap="none">
            <a:spAutoFit/>
          </a:bodyPr>
          <a:lstStyle/>
          <a:p>
            <a:r>
              <a:rPr lang="en-US" altLang="zh-CN" sz="1600" dirty="0">
                <a:solidFill>
                  <a:srgbClr val="000000"/>
                </a:solidFill>
                <a:latin typeface="Arial" panose="020B0604020202020204" pitchFamily="34" charset="0"/>
                <a:cs typeface="Arial" panose="020B0604020202020204" pitchFamily="34" charset="0"/>
              </a:rPr>
              <a:t>Dr. Juan E. Pérez-Jaramillo</a:t>
            </a:r>
            <a:endParaRPr lang="zh-CN" altLang="en-US" sz="1600" dirty="0">
              <a:solidFill>
                <a:srgbClr val="000000"/>
              </a:solidFill>
              <a:latin typeface="Arial" panose="020B0604020202020204" pitchFamily="34" charset="0"/>
              <a:cs typeface="Arial" panose="020B0604020202020204" pitchFamily="34" charset="0"/>
            </a:endParaRPr>
          </a:p>
        </p:txBody>
      </p:sp>
      <p:sp>
        <p:nvSpPr>
          <p:cNvPr id="24" name="椭圆 23">
            <a:extLst>
              <a:ext uri="{FF2B5EF4-FFF2-40B4-BE49-F238E27FC236}">
                <a16:creationId xmlns:a16="http://schemas.microsoft.com/office/drawing/2014/main" id="{07C1DF2E-17EE-4F28-89CB-E2C5341DF214}"/>
              </a:ext>
            </a:extLst>
          </p:cNvPr>
          <p:cNvSpPr/>
          <p:nvPr/>
        </p:nvSpPr>
        <p:spPr>
          <a:xfrm>
            <a:off x="465819" y="934687"/>
            <a:ext cx="1147763" cy="1147763"/>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C7D006A-B756-4004-9A5E-C76835182677}"/>
              </a:ext>
            </a:extLst>
          </p:cNvPr>
          <p:cNvSpPr/>
          <p:nvPr/>
        </p:nvSpPr>
        <p:spPr>
          <a:xfrm>
            <a:off x="493490" y="3941831"/>
            <a:ext cx="1147763" cy="1147763"/>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4A7E90-EC85-4EFD-AAF2-439DB64C6AB5}"/>
              </a:ext>
            </a:extLst>
          </p:cNvPr>
          <p:cNvSpPr/>
          <p:nvPr/>
        </p:nvSpPr>
        <p:spPr>
          <a:xfrm>
            <a:off x="493490" y="5428424"/>
            <a:ext cx="1147763" cy="1147763"/>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18DFDE2-33CE-492F-AD35-55EEA8D23551}"/>
              </a:ext>
            </a:extLst>
          </p:cNvPr>
          <p:cNvSpPr/>
          <p:nvPr/>
        </p:nvSpPr>
        <p:spPr>
          <a:xfrm>
            <a:off x="1790526" y="2832428"/>
            <a:ext cx="1527982" cy="415498"/>
          </a:xfrm>
          <a:prstGeom prst="rect">
            <a:avLst/>
          </a:prstGeom>
        </p:spPr>
        <p:txBody>
          <a:bodyPr wrap="none">
            <a:spAutoFit/>
          </a:bodyPr>
          <a:lstStyle/>
          <a:p>
            <a:r>
              <a:rPr lang="en-US" altLang="zh-CN" sz="105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University of Antioquia</a:t>
            </a:r>
            <a:endParaRPr lang="en-US" altLang="zh-CN" sz="1050" dirty="0">
              <a:latin typeface="Arial" panose="020B0604020202020204" pitchFamily="34" charset="0"/>
              <a:cs typeface="Arial" panose="020B0604020202020204" pitchFamily="34" charset="0"/>
            </a:endParaRPr>
          </a:p>
          <a:p>
            <a:r>
              <a:rPr lang="en-US" altLang="zh-CN" sz="1050" dirty="0">
                <a:solidFill>
                  <a:srgbClr val="000000"/>
                </a:solidFill>
                <a:latin typeface="Arial" panose="020B0604020202020204" pitchFamily="34" charset="0"/>
                <a:cs typeface="Arial" panose="020B0604020202020204" pitchFamily="34" charset="0"/>
              </a:rPr>
              <a:t>Assistant Professor </a:t>
            </a:r>
            <a:endParaRPr lang="zh-CN" altLang="en-US" sz="1050" dirty="0">
              <a:solidFill>
                <a:srgbClr val="000000"/>
              </a:solidFill>
              <a:latin typeface="Arial" panose="020B0604020202020204" pitchFamily="34" charset="0"/>
              <a:cs typeface="Arial" panose="020B0604020202020204" pitchFamily="34" charset="0"/>
            </a:endParaRPr>
          </a:p>
        </p:txBody>
      </p:sp>
      <p:pic>
        <p:nvPicPr>
          <p:cNvPr id="26" name="图片 25">
            <a:extLst>
              <a:ext uri="{FF2B5EF4-FFF2-40B4-BE49-F238E27FC236}">
                <a16:creationId xmlns:a16="http://schemas.microsoft.com/office/drawing/2014/main" id="{F67F04AB-FF24-4734-AB69-2B3AA163C908}"/>
              </a:ext>
            </a:extLst>
          </p:cNvPr>
          <p:cNvPicPr>
            <a:picLocks noChangeAspect="1"/>
          </p:cNvPicPr>
          <p:nvPr/>
        </p:nvPicPr>
        <p:blipFill>
          <a:blip r:embed="rId11"/>
          <a:stretch>
            <a:fillRect/>
          </a:stretch>
        </p:blipFill>
        <p:spPr>
          <a:xfrm>
            <a:off x="4383234" y="5541096"/>
            <a:ext cx="1642079" cy="659117"/>
          </a:xfrm>
          <a:prstGeom prst="rect">
            <a:avLst/>
          </a:prstGeom>
        </p:spPr>
      </p:pic>
      <p:pic>
        <p:nvPicPr>
          <p:cNvPr id="27" name="图片 26">
            <a:extLst>
              <a:ext uri="{FF2B5EF4-FFF2-40B4-BE49-F238E27FC236}">
                <a16:creationId xmlns:a16="http://schemas.microsoft.com/office/drawing/2014/main" id="{62201BC3-7024-421F-BB33-3FBD402E5136}"/>
              </a:ext>
            </a:extLst>
          </p:cNvPr>
          <p:cNvPicPr>
            <a:picLocks noChangeAspect="1"/>
          </p:cNvPicPr>
          <p:nvPr/>
        </p:nvPicPr>
        <p:blipFill>
          <a:blip r:embed="rId12"/>
          <a:stretch>
            <a:fillRect/>
          </a:stretch>
        </p:blipFill>
        <p:spPr>
          <a:xfrm>
            <a:off x="4384306" y="6243767"/>
            <a:ext cx="4705338" cy="529749"/>
          </a:xfrm>
          <a:prstGeom prst="rect">
            <a:avLst/>
          </a:prstGeom>
        </p:spPr>
      </p:pic>
      <p:pic>
        <p:nvPicPr>
          <p:cNvPr id="28" name="图片 27">
            <a:extLst>
              <a:ext uri="{FF2B5EF4-FFF2-40B4-BE49-F238E27FC236}">
                <a16:creationId xmlns:a16="http://schemas.microsoft.com/office/drawing/2014/main" id="{61580B0A-BFA8-415F-858B-070A569C35AC}"/>
              </a:ext>
            </a:extLst>
          </p:cNvPr>
          <p:cNvPicPr>
            <a:picLocks noChangeAspect="1"/>
          </p:cNvPicPr>
          <p:nvPr/>
        </p:nvPicPr>
        <p:blipFill rotWithShape="1">
          <a:blip r:embed="rId13"/>
          <a:srcRect l="5221" t="-4258" r="125" b="-1"/>
          <a:stretch/>
        </p:blipFill>
        <p:spPr>
          <a:xfrm>
            <a:off x="6025313" y="5484189"/>
            <a:ext cx="2420855" cy="687185"/>
          </a:xfrm>
          <a:prstGeom prst="rect">
            <a:avLst/>
          </a:prstGeom>
        </p:spPr>
      </p:pic>
      <p:pic>
        <p:nvPicPr>
          <p:cNvPr id="31" name="图片 30">
            <a:extLst>
              <a:ext uri="{FF2B5EF4-FFF2-40B4-BE49-F238E27FC236}">
                <a16:creationId xmlns:a16="http://schemas.microsoft.com/office/drawing/2014/main" id="{3881B1E9-681C-4EF3-9832-0BC14EB6FB77}"/>
              </a:ext>
            </a:extLst>
          </p:cNvPr>
          <p:cNvPicPr>
            <a:picLocks noChangeAspect="1"/>
          </p:cNvPicPr>
          <p:nvPr/>
        </p:nvPicPr>
        <p:blipFill>
          <a:blip r:embed="rId14"/>
          <a:stretch>
            <a:fillRect/>
          </a:stretch>
        </p:blipFill>
        <p:spPr>
          <a:xfrm>
            <a:off x="8457575" y="5484189"/>
            <a:ext cx="574489" cy="664187"/>
          </a:xfrm>
          <a:prstGeom prst="rect">
            <a:avLst/>
          </a:prstGeom>
        </p:spPr>
      </p:pic>
    </p:spTree>
    <p:extLst>
      <p:ext uri="{BB962C8B-B14F-4D97-AF65-F5344CB8AC3E}">
        <p14:creationId xmlns:p14="http://schemas.microsoft.com/office/powerpoint/2010/main" val="265845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B11E82-09D3-4F79-AFB4-C9EDA87E6BF9}"/>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检测到具有</a:t>
            </a:r>
            <a:r>
              <a:rPr lang="en-US" altLang="zh-CN" sz="2400" b="1" dirty="0">
                <a:latin typeface="Arial" panose="020B0604020202020204" pitchFamily="34" charset="0"/>
                <a:ea typeface="黑体" panose="02010609060101010101" pitchFamily="49" charset="-122"/>
                <a:cs typeface="Arial" panose="020B0604020202020204" pitchFamily="34" charset="0"/>
              </a:rPr>
              <a:t>NRPS</a:t>
            </a:r>
            <a:r>
              <a:rPr lang="zh-CN" altLang="en-US" sz="2400" b="1" dirty="0">
                <a:latin typeface="Arial" panose="020B0604020202020204" pitchFamily="34" charset="0"/>
                <a:ea typeface="黑体" panose="02010609060101010101" pitchFamily="49" charset="-122"/>
                <a:cs typeface="Arial" panose="020B0604020202020204" pitchFamily="34" charset="0"/>
              </a:rPr>
              <a:t>合成基因簇</a:t>
            </a:r>
            <a:r>
              <a:rPr lang="en-US" altLang="zh-CN" sz="2400" b="1" dirty="0">
                <a:latin typeface="Arial" panose="020B0604020202020204" pitchFamily="34" charset="0"/>
                <a:ea typeface="黑体" panose="02010609060101010101" pitchFamily="49" charset="-122"/>
                <a:cs typeface="Arial" panose="020B0604020202020204" pitchFamily="34" charset="0"/>
              </a:rPr>
              <a:t>/</a:t>
            </a:r>
            <a:r>
              <a:rPr lang="en-US" altLang="zh-CN" sz="2400" b="1" dirty="0" err="1">
                <a:latin typeface="Arial" panose="020B0604020202020204" pitchFamily="34" charset="0"/>
                <a:ea typeface="黑体" panose="02010609060101010101" pitchFamily="49" charset="-122"/>
                <a:cs typeface="Arial" panose="020B0604020202020204" pitchFamily="34" charset="0"/>
              </a:rPr>
              <a:t>CAZymes</a:t>
            </a:r>
            <a:r>
              <a:rPr lang="zh-CN" altLang="en-US" sz="2400" b="1" dirty="0">
                <a:latin typeface="Arial" panose="020B0604020202020204" pitchFamily="34" charset="0"/>
                <a:ea typeface="黑体" panose="02010609060101010101" pitchFamily="49" charset="-122"/>
                <a:cs typeface="Arial" panose="020B0604020202020204" pitchFamily="34" charset="0"/>
              </a:rPr>
              <a:t>活性的菌株</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74A6D8BE-6759-44D5-B191-C4F7CD8268B7}"/>
              </a:ext>
            </a:extLst>
          </p:cNvPr>
          <p:cNvSpPr/>
          <p:nvPr/>
        </p:nvSpPr>
        <p:spPr>
          <a:xfrm>
            <a:off x="262973" y="3490442"/>
            <a:ext cx="2473361" cy="698717"/>
          </a:xfrm>
          <a:prstGeom prst="rect">
            <a:avLst/>
          </a:prstGeom>
          <a:noFill/>
          <a:ln>
            <a:solidFill>
              <a:schemeClr val="tx1"/>
            </a:solidFill>
          </a:ln>
        </p:spPr>
        <p:txBody>
          <a:bodyPr wrap="square" rtlCol="0">
            <a:spAutoFit/>
          </a:bodyPr>
          <a:lstStyle/>
          <a:p>
            <a:pPr algn="ct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metagenome-assembled genomes</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4" name="矩形 3">
            <a:extLst>
              <a:ext uri="{FF2B5EF4-FFF2-40B4-BE49-F238E27FC236}">
                <a16:creationId xmlns:a16="http://schemas.microsoft.com/office/drawing/2014/main" id="{4E3470B0-3DCC-4F82-9833-9029F7BFBC6A}"/>
              </a:ext>
            </a:extLst>
          </p:cNvPr>
          <p:cNvSpPr/>
          <p:nvPr/>
        </p:nvSpPr>
        <p:spPr>
          <a:xfrm>
            <a:off x="262972" y="4435546"/>
            <a:ext cx="2473362" cy="375552"/>
          </a:xfrm>
          <a:prstGeom prst="rect">
            <a:avLst/>
          </a:prstGeom>
          <a:noFill/>
          <a:ln>
            <a:solidFill>
              <a:schemeClr val="tx1"/>
            </a:solidFill>
          </a:ln>
        </p:spPr>
        <p:txBody>
          <a:bodyPr wrap="square" rtlCol="0">
            <a:spAutoFit/>
          </a:bodyPr>
          <a:lstStyle/>
          <a:p>
            <a:pPr algn="ct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housekeeping genes</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5154C9E7-2D8B-4FBF-B87B-2EB246D7D8F0}"/>
              </a:ext>
            </a:extLst>
          </p:cNvPr>
          <p:cNvSpPr/>
          <p:nvPr/>
        </p:nvSpPr>
        <p:spPr>
          <a:xfrm>
            <a:off x="262972" y="5011318"/>
            <a:ext cx="2473362" cy="375552"/>
          </a:xfrm>
          <a:prstGeom prst="rect">
            <a:avLst/>
          </a:prstGeom>
          <a:noFill/>
          <a:ln>
            <a:solidFill>
              <a:schemeClr val="tx1"/>
            </a:solidFill>
          </a:ln>
        </p:spPr>
        <p:txBody>
          <a:bodyPr wrap="square" rtlCol="0">
            <a:spAutoFit/>
          </a:bodyPr>
          <a:lstStyle/>
          <a:p>
            <a:pPr algn="ct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identified BGCs</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pic>
        <p:nvPicPr>
          <p:cNvPr id="9" name="图片 8">
            <a:extLst>
              <a:ext uri="{FF2B5EF4-FFF2-40B4-BE49-F238E27FC236}">
                <a16:creationId xmlns:a16="http://schemas.microsoft.com/office/drawing/2014/main" id="{780B5B3B-2E1F-4571-9504-4FBA1C36CA5B}"/>
              </a:ext>
            </a:extLst>
          </p:cNvPr>
          <p:cNvPicPr>
            <a:picLocks noChangeAspect="1"/>
          </p:cNvPicPr>
          <p:nvPr/>
        </p:nvPicPr>
        <p:blipFill rotWithShape="1">
          <a:blip r:embed="rId3">
            <a:extLst>
              <a:ext uri="{28A0092B-C50C-407E-A947-70E740481C1C}">
                <a14:useLocalDpi xmlns:a14="http://schemas.microsoft.com/office/drawing/2010/main" val="0"/>
              </a:ext>
            </a:extLst>
          </a:blip>
          <a:srcRect t="9645"/>
          <a:stretch/>
        </p:blipFill>
        <p:spPr>
          <a:xfrm>
            <a:off x="5271154" y="3394439"/>
            <a:ext cx="3755203" cy="1980537"/>
          </a:xfrm>
          <a:prstGeom prst="rect">
            <a:avLst/>
          </a:prstGeom>
          <a:ln>
            <a:noFill/>
          </a:ln>
        </p:spPr>
      </p:pic>
      <p:cxnSp>
        <p:nvCxnSpPr>
          <p:cNvPr id="11" name="直接箭头连接符 10">
            <a:extLst>
              <a:ext uri="{FF2B5EF4-FFF2-40B4-BE49-F238E27FC236}">
                <a16:creationId xmlns:a16="http://schemas.microsoft.com/office/drawing/2014/main" id="{E93A0DA0-59D8-469F-BE3C-7ED8DB8ECB45}"/>
              </a:ext>
            </a:extLst>
          </p:cNvPr>
          <p:cNvCxnSpPr>
            <a:cxnSpLocks/>
          </p:cNvCxnSpPr>
          <p:nvPr/>
        </p:nvCxnSpPr>
        <p:spPr>
          <a:xfrm>
            <a:off x="3694800" y="1928430"/>
            <a:ext cx="5508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EF7FB96-F303-4174-8AD4-9850A438E182}"/>
              </a:ext>
            </a:extLst>
          </p:cNvPr>
          <p:cNvCxnSpPr>
            <a:cxnSpLocks/>
          </p:cNvCxnSpPr>
          <p:nvPr/>
        </p:nvCxnSpPr>
        <p:spPr>
          <a:xfrm>
            <a:off x="2905583" y="4515519"/>
            <a:ext cx="643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934F296B-4A5E-4CC8-9C16-32DB22163BD1}"/>
              </a:ext>
            </a:extLst>
          </p:cNvPr>
          <p:cNvSpPr/>
          <p:nvPr/>
        </p:nvSpPr>
        <p:spPr>
          <a:xfrm>
            <a:off x="2776489" y="4073781"/>
            <a:ext cx="901484" cy="416011"/>
          </a:xfrm>
          <a:prstGeom prst="rect">
            <a:avLst/>
          </a:prstGeom>
          <a:noFill/>
        </p:spPr>
        <p:txBody>
          <a:bodyPr wrap="square" rtlCol="0">
            <a:spAutoFit/>
          </a:bodyPr>
          <a:lstStyle/>
          <a:p>
            <a:pPr algn="ctr">
              <a:lnSpc>
                <a:spcPct val="150000"/>
              </a:lnSpc>
            </a:pPr>
            <a:r>
              <a:rPr lang="en-US" altLang="zh-CN" sz="1600" b="1" dirty="0">
                <a:solidFill>
                  <a:srgbClr val="C00000"/>
                </a:solidFill>
                <a:latin typeface="Arial" panose="020B0604020202020204" pitchFamily="34" charset="0"/>
                <a:ea typeface="黑体" panose="02010609060101010101" pitchFamily="49" charset="-122"/>
                <a:cs typeface="Arial" panose="020B0604020202020204" pitchFamily="34" charset="0"/>
              </a:rPr>
              <a:t>PCR</a:t>
            </a:r>
            <a:endParaRPr lang="zh-CN"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pic>
        <p:nvPicPr>
          <p:cNvPr id="19" name="图片 18">
            <a:extLst>
              <a:ext uri="{FF2B5EF4-FFF2-40B4-BE49-F238E27FC236}">
                <a16:creationId xmlns:a16="http://schemas.microsoft.com/office/drawing/2014/main" id="{6D4096F4-E19F-4D0D-A396-F66499E25F5B}"/>
              </a:ext>
            </a:extLst>
          </p:cNvPr>
          <p:cNvPicPr>
            <a:picLocks noChangeAspect="1"/>
          </p:cNvPicPr>
          <p:nvPr/>
        </p:nvPicPr>
        <p:blipFill rotWithShape="1">
          <a:blip r:embed="rId4">
            <a:extLst>
              <a:ext uri="{28A0092B-C50C-407E-A947-70E740481C1C}">
                <a14:useLocalDpi xmlns:a14="http://schemas.microsoft.com/office/drawing/2010/main" val="0"/>
              </a:ext>
            </a:extLst>
          </a:blip>
          <a:srcRect l="48648"/>
          <a:stretch/>
        </p:blipFill>
        <p:spPr>
          <a:xfrm>
            <a:off x="6933078" y="965561"/>
            <a:ext cx="1812577" cy="1810109"/>
          </a:xfrm>
          <a:prstGeom prst="rect">
            <a:avLst/>
          </a:prstGeom>
        </p:spPr>
      </p:pic>
      <p:pic>
        <p:nvPicPr>
          <p:cNvPr id="20" name="图片 19">
            <a:extLst>
              <a:ext uri="{FF2B5EF4-FFF2-40B4-BE49-F238E27FC236}">
                <a16:creationId xmlns:a16="http://schemas.microsoft.com/office/drawing/2014/main" id="{83E4905E-3EF6-4022-A490-1A2DA5C33743}"/>
              </a:ext>
            </a:extLst>
          </p:cNvPr>
          <p:cNvPicPr>
            <a:picLocks noChangeAspect="1"/>
          </p:cNvPicPr>
          <p:nvPr/>
        </p:nvPicPr>
        <p:blipFill rotWithShape="1">
          <a:blip r:embed="rId4">
            <a:extLst>
              <a:ext uri="{28A0092B-C50C-407E-A947-70E740481C1C}">
                <a14:useLocalDpi xmlns:a14="http://schemas.microsoft.com/office/drawing/2010/main" val="0"/>
              </a:ext>
            </a:extLst>
          </a:blip>
          <a:srcRect t="14060" r="59604"/>
          <a:stretch/>
        </p:blipFill>
        <p:spPr>
          <a:xfrm>
            <a:off x="4482178" y="840166"/>
            <a:ext cx="2071271" cy="2038682"/>
          </a:xfrm>
          <a:prstGeom prst="rect">
            <a:avLst/>
          </a:prstGeom>
        </p:spPr>
      </p:pic>
      <p:grpSp>
        <p:nvGrpSpPr>
          <p:cNvPr id="21" name="组合 20">
            <a:extLst>
              <a:ext uri="{FF2B5EF4-FFF2-40B4-BE49-F238E27FC236}">
                <a16:creationId xmlns:a16="http://schemas.microsoft.com/office/drawing/2014/main" id="{E50EF95B-5607-4311-9EBC-26EF4B553429}"/>
              </a:ext>
            </a:extLst>
          </p:cNvPr>
          <p:cNvGrpSpPr/>
          <p:nvPr/>
        </p:nvGrpSpPr>
        <p:grpSpPr>
          <a:xfrm>
            <a:off x="290881" y="781405"/>
            <a:ext cx="2932942" cy="2305734"/>
            <a:chOff x="227480" y="1340341"/>
            <a:chExt cx="3029396" cy="2341566"/>
          </a:xfrm>
        </p:grpSpPr>
        <p:pic>
          <p:nvPicPr>
            <p:cNvPr id="22" name="图片 21">
              <a:extLst>
                <a:ext uri="{FF2B5EF4-FFF2-40B4-BE49-F238E27FC236}">
                  <a16:creationId xmlns:a16="http://schemas.microsoft.com/office/drawing/2014/main" id="{74F1384C-02C5-4D7E-8982-C9C68C4DB3D8}"/>
                </a:ext>
              </a:extLst>
            </p:cNvPr>
            <p:cNvPicPr>
              <a:picLocks noChangeAspect="1"/>
            </p:cNvPicPr>
            <p:nvPr/>
          </p:nvPicPr>
          <p:blipFill rotWithShape="1">
            <a:blip r:embed="rId5">
              <a:extLst>
                <a:ext uri="{28A0092B-C50C-407E-A947-70E740481C1C}">
                  <a14:useLocalDpi xmlns:a14="http://schemas.microsoft.com/office/drawing/2010/main" val="0"/>
                </a:ext>
              </a:extLst>
            </a:blip>
            <a:srcRect l="50896" t="61060" r="10124" b="17116"/>
            <a:stretch/>
          </p:blipFill>
          <p:spPr>
            <a:xfrm>
              <a:off x="227480" y="1340342"/>
              <a:ext cx="3029396" cy="2341565"/>
            </a:xfrm>
            <a:prstGeom prst="rect">
              <a:avLst/>
            </a:prstGeom>
            <a:ln>
              <a:solidFill>
                <a:schemeClr val="tx1">
                  <a:lumMod val="85000"/>
                  <a:lumOff val="15000"/>
                </a:schemeClr>
              </a:solidFill>
            </a:ln>
          </p:spPr>
        </p:pic>
        <p:sp>
          <p:nvSpPr>
            <p:cNvPr id="23" name="矩形 22">
              <a:extLst>
                <a:ext uri="{FF2B5EF4-FFF2-40B4-BE49-F238E27FC236}">
                  <a16:creationId xmlns:a16="http://schemas.microsoft.com/office/drawing/2014/main" id="{95774E0E-0D8D-413F-89FD-F5A69900F853}"/>
                </a:ext>
              </a:extLst>
            </p:cNvPr>
            <p:cNvSpPr/>
            <p:nvPr/>
          </p:nvSpPr>
          <p:spPr>
            <a:xfrm>
              <a:off x="630264" y="1340341"/>
              <a:ext cx="227309" cy="219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D34ACE10-D4A5-4998-AC19-DA82D25BDC3A}"/>
              </a:ext>
            </a:extLst>
          </p:cNvPr>
          <p:cNvSpPr/>
          <p:nvPr/>
        </p:nvSpPr>
        <p:spPr>
          <a:xfrm>
            <a:off x="251110" y="5971510"/>
            <a:ext cx="3020590" cy="375552"/>
          </a:xfrm>
          <a:prstGeom prst="rect">
            <a:avLst/>
          </a:prstGeom>
          <a:noFill/>
          <a:ln>
            <a:solidFill>
              <a:schemeClr val="tx1"/>
            </a:solidFill>
          </a:ln>
        </p:spPr>
        <p:txBody>
          <a:bodyPr wrap="square" rtlCol="0">
            <a:spAutoFit/>
          </a:bodyPr>
          <a:lstStyle/>
          <a:p>
            <a:pP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glycosyl hydrolase (GH18) genes</a:t>
            </a:r>
            <a:endParaRPr lang="zh-CN" altLang="en-US" sz="1400" b="1" dirty="0">
              <a:latin typeface="Arial" panose="020B0604020202020204" pitchFamily="34" charset="0"/>
              <a:ea typeface="黑体" panose="02010609060101010101" pitchFamily="49" charset="-122"/>
              <a:cs typeface="Arial" panose="020B0604020202020204" pitchFamily="34" charset="0"/>
            </a:endParaRPr>
          </a:p>
        </p:txBody>
      </p:sp>
      <p:cxnSp>
        <p:nvCxnSpPr>
          <p:cNvPr id="28" name="直接箭头连接符 27">
            <a:extLst>
              <a:ext uri="{FF2B5EF4-FFF2-40B4-BE49-F238E27FC236}">
                <a16:creationId xmlns:a16="http://schemas.microsoft.com/office/drawing/2014/main" id="{ABA4DB0E-66D8-4628-8868-A6B33D8F8238}"/>
              </a:ext>
            </a:extLst>
          </p:cNvPr>
          <p:cNvCxnSpPr>
            <a:cxnSpLocks/>
          </p:cNvCxnSpPr>
          <p:nvPr/>
        </p:nvCxnSpPr>
        <p:spPr>
          <a:xfrm>
            <a:off x="3562414" y="6165710"/>
            <a:ext cx="643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594411FD-1693-4471-A27E-5BF2CEA98BCA}"/>
              </a:ext>
            </a:extLst>
          </p:cNvPr>
          <p:cNvSpPr/>
          <p:nvPr/>
        </p:nvSpPr>
        <p:spPr>
          <a:xfrm>
            <a:off x="3433320" y="5723972"/>
            <a:ext cx="901484" cy="416011"/>
          </a:xfrm>
          <a:prstGeom prst="rect">
            <a:avLst/>
          </a:prstGeom>
          <a:noFill/>
        </p:spPr>
        <p:txBody>
          <a:bodyPr wrap="square" rtlCol="0">
            <a:spAutoFit/>
          </a:bodyPr>
          <a:lstStyle/>
          <a:p>
            <a:pPr algn="ctr">
              <a:lnSpc>
                <a:spcPct val="150000"/>
              </a:lnSpc>
            </a:pPr>
            <a:r>
              <a:rPr lang="en-US" altLang="zh-CN" sz="1600" b="1" dirty="0">
                <a:solidFill>
                  <a:srgbClr val="C00000"/>
                </a:solidFill>
                <a:latin typeface="Arial" panose="020B0604020202020204" pitchFamily="34" charset="0"/>
                <a:ea typeface="黑体" panose="02010609060101010101" pitchFamily="49" charset="-122"/>
                <a:cs typeface="Arial" panose="020B0604020202020204" pitchFamily="34" charset="0"/>
              </a:rPr>
              <a:t>PCR</a:t>
            </a:r>
            <a:endParaRPr lang="zh-CN"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30" name="矩形 29">
            <a:extLst>
              <a:ext uri="{FF2B5EF4-FFF2-40B4-BE49-F238E27FC236}">
                <a16:creationId xmlns:a16="http://schemas.microsoft.com/office/drawing/2014/main" id="{8235D73F-1994-4782-A786-688ACCFA6608}"/>
              </a:ext>
            </a:extLst>
          </p:cNvPr>
          <p:cNvSpPr/>
          <p:nvPr/>
        </p:nvSpPr>
        <p:spPr>
          <a:xfrm>
            <a:off x="4482178" y="5765342"/>
            <a:ext cx="4263477" cy="785343"/>
          </a:xfrm>
          <a:prstGeom prst="rect">
            <a:avLst/>
          </a:prstGeom>
          <a:solidFill>
            <a:schemeClr val="bg1">
              <a:lumMod val="95000"/>
            </a:schemeClr>
          </a:solidFill>
          <a:ln>
            <a:noFill/>
          </a:ln>
        </p:spPr>
        <p:txBody>
          <a:bodyPr wrap="square" rtlCol="0">
            <a:spAutoFit/>
          </a:bodyPr>
          <a:lstStyle/>
          <a:p>
            <a:pPr>
              <a:lnSpc>
                <a:spcPct val="150000"/>
              </a:lnSpc>
            </a:pPr>
            <a:r>
              <a:rPr lang="en-US" altLang="zh-CN" sz="1600" b="1" dirty="0">
                <a:latin typeface="Arial" panose="020B0604020202020204" pitchFamily="34" charset="0"/>
                <a:ea typeface="黑体" panose="02010609060101010101" pitchFamily="49" charset="-122"/>
                <a:cs typeface="Arial" panose="020B0604020202020204" pitchFamily="34" charset="0"/>
              </a:rPr>
              <a:t>3</a:t>
            </a:r>
            <a:r>
              <a:rPr lang="en-US" altLang="zh-CN" sz="1600" dirty="0">
                <a:latin typeface="Arial" panose="020B0604020202020204" pitchFamily="34" charset="0"/>
                <a:ea typeface="黑体" panose="02010609060101010101" pitchFamily="49" charset="-122"/>
                <a:cs typeface="Arial" panose="020B0604020202020204" pitchFamily="34" charset="0"/>
              </a:rPr>
              <a:t> endophytic </a:t>
            </a:r>
            <a:r>
              <a:rPr lang="en-US" altLang="zh-CN" sz="1600" i="1" dirty="0" err="1">
                <a:latin typeface="Arial" panose="020B0604020202020204" pitchFamily="34" charset="0"/>
                <a:ea typeface="黑体" panose="02010609060101010101" pitchFamily="49" charset="-122"/>
                <a:cs typeface="Arial" panose="020B0604020202020204" pitchFamily="34" charset="0"/>
              </a:rPr>
              <a:t>Chitinophaga</a:t>
            </a:r>
            <a:r>
              <a:rPr lang="en-US" altLang="zh-CN" sz="1600" dirty="0">
                <a:latin typeface="Arial" panose="020B0604020202020204" pitchFamily="34" charset="0"/>
                <a:ea typeface="黑体" panose="02010609060101010101" pitchFamily="49" charset="-122"/>
                <a:cs typeface="Arial" panose="020B0604020202020204" pitchFamily="34" charset="0"/>
              </a:rPr>
              <a:t> isolates obtained from the S+R condition</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31" name="矩形 30">
            <a:extLst>
              <a:ext uri="{FF2B5EF4-FFF2-40B4-BE49-F238E27FC236}">
                <a16:creationId xmlns:a16="http://schemas.microsoft.com/office/drawing/2014/main" id="{1272EAFF-7166-4421-BA23-10BDF9AFFDB2}"/>
              </a:ext>
            </a:extLst>
          </p:cNvPr>
          <p:cNvSpPr/>
          <p:nvPr/>
        </p:nvSpPr>
        <p:spPr>
          <a:xfrm>
            <a:off x="3744543" y="3924604"/>
            <a:ext cx="1428129" cy="1021883"/>
          </a:xfrm>
          <a:prstGeom prst="rect">
            <a:avLst/>
          </a:prstGeom>
          <a:solidFill>
            <a:schemeClr val="bg1">
              <a:lumMod val="95000"/>
            </a:schemeClr>
          </a:solidFill>
          <a:ln>
            <a:noFill/>
          </a:ln>
        </p:spPr>
        <p:txBody>
          <a:bodyPr wrap="square" rtlCol="0">
            <a:spAutoFit/>
          </a:bodyPr>
          <a:lstStyle/>
          <a:p>
            <a:pP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4</a:t>
            </a:r>
            <a:r>
              <a:rPr lang="en-US" altLang="zh-CN" sz="1400" dirty="0">
                <a:latin typeface="Arial" panose="020B0604020202020204" pitchFamily="34" charset="0"/>
                <a:ea typeface="黑体" panose="02010609060101010101" pitchFamily="49" charset="-122"/>
                <a:cs typeface="Arial" panose="020B0604020202020204" pitchFamily="34" charset="0"/>
              </a:rPr>
              <a:t> endophytic </a:t>
            </a:r>
            <a:r>
              <a:rPr lang="en-US" altLang="zh-CN" sz="1400" i="1" dirty="0">
                <a:latin typeface="Arial" panose="020B0604020202020204" pitchFamily="34" charset="0"/>
                <a:ea typeface="黑体" panose="02010609060101010101" pitchFamily="49" charset="-122"/>
                <a:cs typeface="Arial" panose="020B0604020202020204" pitchFamily="34" charset="0"/>
              </a:rPr>
              <a:t>Flavobacterium</a:t>
            </a:r>
            <a:r>
              <a:rPr lang="en-US" altLang="zh-CN" sz="1400" dirty="0">
                <a:latin typeface="Arial" panose="020B0604020202020204" pitchFamily="34" charset="0"/>
                <a:ea typeface="黑体" panose="02010609060101010101" pitchFamily="49" charset="-122"/>
                <a:cs typeface="Arial" panose="020B0604020202020204" pitchFamily="34" charset="0"/>
              </a:rPr>
              <a:t>  isolates </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1431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B09613A-29CB-4202-94A6-3D8B1A0565CD}"/>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选取菌株与根据宏基因组数据从头组装的细菌基因组相似度极高</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1F64548B-76B0-472B-8023-D201C243E0B0}"/>
              </a:ext>
            </a:extLst>
          </p:cNvPr>
          <p:cNvPicPr>
            <a:picLocks noChangeAspect="1"/>
          </p:cNvPicPr>
          <p:nvPr/>
        </p:nvPicPr>
        <p:blipFill rotWithShape="1">
          <a:blip r:embed="rId3">
            <a:extLst>
              <a:ext uri="{28A0092B-C50C-407E-A947-70E740481C1C}">
                <a14:useLocalDpi xmlns:a14="http://schemas.microsoft.com/office/drawing/2010/main" val="0"/>
              </a:ext>
            </a:extLst>
          </a:blip>
          <a:srcRect l="5492"/>
          <a:stretch/>
        </p:blipFill>
        <p:spPr>
          <a:xfrm>
            <a:off x="1071685" y="859183"/>
            <a:ext cx="7386570" cy="5536197"/>
          </a:xfrm>
          <a:prstGeom prst="rect">
            <a:avLst/>
          </a:prstGeom>
        </p:spPr>
      </p:pic>
    </p:spTree>
    <p:extLst>
      <p:ext uri="{BB962C8B-B14F-4D97-AF65-F5344CB8AC3E}">
        <p14:creationId xmlns:p14="http://schemas.microsoft.com/office/powerpoint/2010/main" val="2168774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A6BF70-5EAA-4D76-BA91-7DC11FA8B6F5}"/>
              </a:ext>
            </a:extLst>
          </p:cNvPr>
          <p:cNvSpPr txBox="1"/>
          <p:nvPr/>
        </p:nvSpPr>
        <p:spPr>
          <a:xfrm>
            <a:off x="156881" y="112076"/>
            <a:ext cx="8832136" cy="461665"/>
          </a:xfrm>
          <a:prstGeom prst="rect">
            <a:avLst/>
          </a:prstGeom>
          <a:noFill/>
        </p:spPr>
        <p:txBody>
          <a:bodyPr wrap="square" rtlCol="0">
            <a:spAutoFit/>
          </a:bodyPr>
          <a:lstStyle/>
          <a:p>
            <a:r>
              <a:rPr lang="en-US" altLang="zh-CN" sz="2400" b="1">
                <a:latin typeface="Arial" panose="020B0604020202020204" pitchFamily="34" charset="0"/>
                <a:ea typeface="黑体" panose="02010609060101010101" pitchFamily="49" charset="-122"/>
                <a:cs typeface="Arial" panose="020B0604020202020204" pitchFamily="34" charset="0"/>
              </a:rPr>
              <a:t>Syncom</a:t>
            </a:r>
            <a:r>
              <a:rPr lang="zh-CN" altLang="en-US" sz="2400" b="1">
                <a:latin typeface="Arial" panose="020B0604020202020204" pitchFamily="34" charset="0"/>
                <a:ea typeface="黑体" panose="02010609060101010101" pitchFamily="49" charset="-122"/>
                <a:cs typeface="Arial" panose="020B0604020202020204" pitchFamily="34" charset="0"/>
              </a:rPr>
              <a:t>：菌群功能实验流程</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4AEB728E-DD1C-492B-B8ED-6AC508DD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32" y="1415936"/>
            <a:ext cx="8232937" cy="5161226"/>
          </a:xfrm>
          <a:prstGeom prst="rect">
            <a:avLst/>
          </a:prstGeom>
        </p:spPr>
      </p:pic>
      <p:pic>
        <p:nvPicPr>
          <p:cNvPr id="6" name="图片 5">
            <a:extLst>
              <a:ext uri="{FF2B5EF4-FFF2-40B4-BE49-F238E27FC236}">
                <a16:creationId xmlns:a16="http://schemas.microsoft.com/office/drawing/2014/main" id="{CC55C7EA-56E3-4F37-8897-1C346DCF3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672" y="1827593"/>
            <a:ext cx="3577466" cy="1709787"/>
          </a:xfrm>
          <a:prstGeom prst="rect">
            <a:avLst/>
          </a:prstGeom>
          <a:ln>
            <a:solidFill>
              <a:schemeClr val="tx1"/>
            </a:solidFill>
          </a:ln>
        </p:spPr>
      </p:pic>
      <p:sp>
        <p:nvSpPr>
          <p:cNvPr id="3" name="矩形 2">
            <a:extLst>
              <a:ext uri="{FF2B5EF4-FFF2-40B4-BE49-F238E27FC236}">
                <a16:creationId xmlns:a16="http://schemas.microsoft.com/office/drawing/2014/main" id="{029053C8-7D35-4E7B-A8AC-0DF265880BCB}"/>
              </a:ext>
            </a:extLst>
          </p:cNvPr>
          <p:cNvSpPr/>
          <p:nvPr/>
        </p:nvSpPr>
        <p:spPr>
          <a:xfrm>
            <a:off x="5041672" y="326571"/>
            <a:ext cx="3577466" cy="12058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E82B8E8A-4032-413B-ADB9-86B849F366EA}"/>
              </a:ext>
            </a:extLst>
          </p:cNvPr>
          <p:cNvSpPr/>
          <p:nvPr/>
        </p:nvSpPr>
        <p:spPr>
          <a:xfrm>
            <a:off x="5134708" y="854759"/>
            <a:ext cx="703384" cy="263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Ch93</a:t>
            </a:r>
          </a:p>
        </p:txBody>
      </p:sp>
      <p:sp>
        <p:nvSpPr>
          <p:cNvPr id="7" name="矩形: 圆角 6">
            <a:extLst>
              <a:ext uri="{FF2B5EF4-FFF2-40B4-BE49-F238E27FC236}">
                <a16:creationId xmlns:a16="http://schemas.microsoft.com/office/drawing/2014/main" id="{81FE42DA-D174-49B6-8B31-24BDD11CD7E4}"/>
              </a:ext>
            </a:extLst>
          </p:cNvPr>
          <p:cNvSpPr/>
          <p:nvPr/>
        </p:nvSpPr>
        <p:spPr>
          <a:xfrm>
            <a:off x="5528268" y="1163444"/>
            <a:ext cx="703384" cy="263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Ch94</a:t>
            </a:r>
          </a:p>
        </p:txBody>
      </p:sp>
      <p:sp>
        <p:nvSpPr>
          <p:cNvPr id="8" name="矩形: 圆角 7">
            <a:extLst>
              <a:ext uri="{FF2B5EF4-FFF2-40B4-BE49-F238E27FC236}">
                <a16:creationId xmlns:a16="http://schemas.microsoft.com/office/drawing/2014/main" id="{389AFC77-A713-4E4A-BA65-4FC3A7BCB848}"/>
              </a:ext>
            </a:extLst>
          </p:cNvPr>
          <p:cNvSpPr/>
          <p:nvPr/>
        </p:nvSpPr>
        <p:spPr>
          <a:xfrm>
            <a:off x="5982119" y="854759"/>
            <a:ext cx="703384" cy="263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Ch95</a:t>
            </a:r>
          </a:p>
        </p:txBody>
      </p:sp>
      <p:sp>
        <p:nvSpPr>
          <p:cNvPr id="9" name="矩形: 圆角 8">
            <a:extLst>
              <a:ext uri="{FF2B5EF4-FFF2-40B4-BE49-F238E27FC236}">
                <a16:creationId xmlns:a16="http://schemas.microsoft.com/office/drawing/2014/main" id="{53AEEC2C-769D-4452-A79C-83C49ECD6A00}"/>
              </a:ext>
            </a:extLst>
          </p:cNvPr>
          <p:cNvSpPr/>
          <p:nvPr/>
        </p:nvSpPr>
        <p:spPr>
          <a:xfrm>
            <a:off x="6606792" y="1156678"/>
            <a:ext cx="703384" cy="26382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Fl5B</a:t>
            </a:r>
          </a:p>
        </p:txBody>
      </p:sp>
      <p:sp>
        <p:nvSpPr>
          <p:cNvPr id="11" name="矩形: 圆角 10">
            <a:extLst>
              <a:ext uri="{FF2B5EF4-FFF2-40B4-BE49-F238E27FC236}">
                <a16:creationId xmlns:a16="http://schemas.microsoft.com/office/drawing/2014/main" id="{0ECDADEC-666C-492E-A785-E64327BD5FBF}"/>
              </a:ext>
            </a:extLst>
          </p:cNvPr>
          <p:cNvSpPr/>
          <p:nvPr/>
        </p:nvSpPr>
        <p:spPr>
          <a:xfrm>
            <a:off x="7005088" y="847993"/>
            <a:ext cx="703384" cy="26382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Fl96</a:t>
            </a:r>
          </a:p>
        </p:txBody>
      </p:sp>
      <p:sp>
        <p:nvSpPr>
          <p:cNvPr id="12" name="矩形: 圆角 11">
            <a:extLst>
              <a:ext uri="{FF2B5EF4-FFF2-40B4-BE49-F238E27FC236}">
                <a16:creationId xmlns:a16="http://schemas.microsoft.com/office/drawing/2014/main" id="{7F0B0116-FD73-40B4-8DB2-CC18DA7AD512}"/>
              </a:ext>
            </a:extLst>
          </p:cNvPr>
          <p:cNvSpPr/>
          <p:nvPr/>
        </p:nvSpPr>
        <p:spPr>
          <a:xfrm>
            <a:off x="7398648" y="1156678"/>
            <a:ext cx="703384" cy="26382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Fl97</a:t>
            </a:r>
          </a:p>
        </p:txBody>
      </p:sp>
      <p:sp>
        <p:nvSpPr>
          <p:cNvPr id="13" name="矩形: 圆角 12">
            <a:extLst>
              <a:ext uri="{FF2B5EF4-FFF2-40B4-BE49-F238E27FC236}">
                <a16:creationId xmlns:a16="http://schemas.microsoft.com/office/drawing/2014/main" id="{80A31C52-21C9-4F8F-9BD5-0E108E0BFDE6}"/>
              </a:ext>
            </a:extLst>
          </p:cNvPr>
          <p:cNvSpPr/>
          <p:nvPr/>
        </p:nvSpPr>
        <p:spPr>
          <a:xfrm>
            <a:off x="7852499" y="847993"/>
            <a:ext cx="703384" cy="26382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Fl98</a:t>
            </a:r>
          </a:p>
        </p:txBody>
      </p:sp>
      <p:sp>
        <p:nvSpPr>
          <p:cNvPr id="14" name="矩形 13">
            <a:extLst>
              <a:ext uri="{FF2B5EF4-FFF2-40B4-BE49-F238E27FC236}">
                <a16:creationId xmlns:a16="http://schemas.microsoft.com/office/drawing/2014/main" id="{90B73A11-8F41-49D1-8A02-2B990D270DAD}"/>
              </a:ext>
            </a:extLst>
          </p:cNvPr>
          <p:cNvSpPr/>
          <p:nvPr/>
        </p:nvSpPr>
        <p:spPr>
          <a:xfrm>
            <a:off x="6316300" y="373488"/>
            <a:ext cx="1082348" cy="369332"/>
          </a:xfrm>
          <a:prstGeom prst="rect">
            <a:avLst/>
          </a:prstGeom>
        </p:spPr>
        <p:txBody>
          <a:bodyPr wrap="none">
            <a:spAutoFit/>
          </a:bodyPr>
          <a:lstStyle/>
          <a:p>
            <a:r>
              <a:rPr lang="en-US" altLang="zh-CN" b="1" dirty="0" err="1">
                <a:latin typeface="Arial" panose="020B0604020202020204" pitchFamily="34" charset="0"/>
                <a:ea typeface="黑体" panose="02010609060101010101" pitchFamily="49" charset="-122"/>
                <a:cs typeface="Arial" panose="020B0604020202020204" pitchFamily="34" charset="0"/>
              </a:rPr>
              <a:t>Syncom</a:t>
            </a:r>
            <a:endParaRPr lang="zh-CN" altLang="en-US" dirty="0"/>
          </a:p>
        </p:txBody>
      </p:sp>
    </p:spTree>
    <p:extLst>
      <p:ext uri="{BB962C8B-B14F-4D97-AF65-F5344CB8AC3E}">
        <p14:creationId xmlns:p14="http://schemas.microsoft.com/office/powerpoint/2010/main" val="56218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2BD312-E91C-4CD5-BA91-F382E31D3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18" y="1209244"/>
            <a:ext cx="5352327" cy="5360619"/>
          </a:xfrm>
          <a:prstGeom prst="rect">
            <a:avLst/>
          </a:prstGeom>
        </p:spPr>
      </p:pic>
      <p:sp>
        <p:nvSpPr>
          <p:cNvPr id="4" name="文本框 3">
            <a:extLst>
              <a:ext uri="{FF2B5EF4-FFF2-40B4-BE49-F238E27FC236}">
                <a16:creationId xmlns:a16="http://schemas.microsoft.com/office/drawing/2014/main" id="{9733761C-9CDB-430C-ACB8-0422B37AD020}"/>
              </a:ext>
            </a:extLst>
          </p:cNvPr>
          <p:cNvSpPr txBox="1"/>
          <p:nvPr/>
        </p:nvSpPr>
        <p:spPr>
          <a:xfrm>
            <a:off x="156881" y="112076"/>
            <a:ext cx="8832136" cy="830997"/>
          </a:xfrm>
          <a:prstGeom prst="rect">
            <a:avLst/>
          </a:prstGeom>
          <a:noFill/>
        </p:spPr>
        <p:txBody>
          <a:bodyPr wrap="square" rtlCol="0">
            <a:spAutoFit/>
          </a:bodyPr>
          <a:lstStyle/>
          <a:p>
            <a:r>
              <a:rPr lang="en-US" altLang="zh-CN" sz="2400" b="1">
                <a:latin typeface="Arial" panose="020B0604020202020204" pitchFamily="34" charset="0"/>
                <a:ea typeface="黑体" panose="02010609060101010101" pitchFamily="49" charset="-122"/>
                <a:cs typeface="Arial" panose="020B0604020202020204" pitchFamily="34" charset="0"/>
              </a:rPr>
              <a:t>qPCR</a:t>
            </a:r>
            <a:r>
              <a:rPr lang="zh-CN" altLang="en-US" sz="2400" b="1">
                <a:latin typeface="Arial" panose="020B0604020202020204" pitchFamily="34" charset="0"/>
                <a:ea typeface="黑体" panose="02010609060101010101" pitchFamily="49" charset="-122"/>
                <a:cs typeface="Arial" panose="020B0604020202020204" pitchFamily="34" charset="0"/>
              </a:rPr>
              <a:t>：病菌侵染后，</a:t>
            </a:r>
            <a:r>
              <a:rPr lang="en-US" altLang="zh-CN" sz="2400" b="1">
                <a:latin typeface="Arial" panose="020B0604020202020204" pitchFamily="34" charset="0"/>
                <a:ea typeface="黑体" panose="02010609060101010101" pitchFamily="49" charset="-122"/>
                <a:cs typeface="Arial" panose="020B0604020202020204" pitchFamily="34" charset="0"/>
              </a:rPr>
              <a:t>Syncom</a:t>
            </a:r>
            <a:r>
              <a:rPr lang="zh-CN" altLang="en-US" sz="2400" b="1">
                <a:latin typeface="Arial" panose="020B0604020202020204" pitchFamily="34" charset="0"/>
                <a:ea typeface="黑体" panose="02010609060101010101" pitchFamily="49" charset="-122"/>
                <a:cs typeface="Arial" panose="020B0604020202020204" pitchFamily="34" charset="0"/>
              </a:rPr>
              <a:t>处理使</a:t>
            </a:r>
            <a:r>
              <a:rPr lang="en-US" altLang="zh-CN" sz="2400" b="1">
                <a:latin typeface="Arial" panose="020B0604020202020204" pitchFamily="34" charset="0"/>
                <a:ea typeface="黑体" panose="02010609060101010101" pitchFamily="49" charset="-122"/>
                <a:cs typeface="Arial" panose="020B0604020202020204" pitchFamily="34" charset="0"/>
              </a:rPr>
              <a:t>BGC298</a:t>
            </a:r>
            <a:r>
              <a:rPr lang="zh-CN" altLang="en-US" sz="2400" b="1">
                <a:latin typeface="Arial" panose="020B0604020202020204" pitchFamily="34" charset="0"/>
                <a:ea typeface="黑体" panose="02010609060101010101" pitchFamily="49" charset="-122"/>
                <a:cs typeface="Arial" panose="020B0604020202020204" pitchFamily="34" charset="0"/>
              </a:rPr>
              <a:t>和几丁质酶表达量上升，并且在内生部位的表达更显著</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8" name="矩形 7">
            <a:extLst>
              <a:ext uri="{FF2B5EF4-FFF2-40B4-BE49-F238E27FC236}">
                <a16:creationId xmlns:a16="http://schemas.microsoft.com/office/drawing/2014/main" id="{EE29992F-716B-47B3-918E-6A432415E80E}"/>
              </a:ext>
            </a:extLst>
          </p:cNvPr>
          <p:cNvSpPr/>
          <p:nvPr/>
        </p:nvSpPr>
        <p:spPr>
          <a:xfrm>
            <a:off x="6348892" y="2897666"/>
            <a:ext cx="2269490" cy="1706878"/>
          </a:xfrm>
          <a:prstGeom prst="rect">
            <a:avLst/>
          </a:prstGeom>
        </p:spPr>
        <p:txBody>
          <a:bodyPr wrap="square">
            <a:spAutoFit/>
          </a:bodyPr>
          <a:lstStyle/>
          <a:p>
            <a:pPr>
              <a:lnSpc>
                <a:spcPct val="150000"/>
              </a:lnSpc>
            </a:pPr>
            <a:r>
              <a:rPr lang="en-US" altLang="zh-CN" b="1" dirty="0">
                <a:solidFill>
                  <a:srgbClr val="C00000"/>
                </a:solidFill>
                <a:latin typeface="Arial" panose="020B0604020202020204" pitchFamily="34" charset="0"/>
                <a:ea typeface="黑体" panose="02010609060101010101" pitchFamily="49" charset="-122"/>
                <a:cs typeface="Arial" panose="020B0604020202020204" pitchFamily="34" charset="0"/>
              </a:rPr>
              <a:t>BGC298</a:t>
            </a:r>
            <a:r>
              <a:rPr lang="zh-CN" altLang="en-US" b="1" dirty="0">
                <a:latin typeface="Arial" panose="020B0604020202020204" pitchFamily="34" charset="0"/>
                <a:ea typeface="黑体" panose="02010609060101010101" pitchFamily="49" charset="-122"/>
                <a:cs typeface="Arial" panose="020B0604020202020204" pitchFamily="34" charset="0"/>
              </a:rPr>
              <a:t>可能是对真菌生长有抑制作用的次生代谢物的合成基因簇</a:t>
            </a:r>
            <a:endParaRPr lang="zh-CN" altLang="en-US" dirty="0"/>
          </a:p>
        </p:txBody>
      </p:sp>
    </p:spTree>
    <p:extLst>
      <p:ext uri="{BB962C8B-B14F-4D97-AF65-F5344CB8AC3E}">
        <p14:creationId xmlns:p14="http://schemas.microsoft.com/office/powerpoint/2010/main" val="2779026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EBA865-6B4B-4917-8728-31CB58C37A65}"/>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结论</a:t>
            </a:r>
            <a:r>
              <a:rPr lang="en-US" altLang="zh-CN" sz="2400" b="1" dirty="0">
                <a:latin typeface="Arial" panose="020B0604020202020204" pitchFamily="34" charset="0"/>
                <a:ea typeface="黑体" panose="02010609060101010101" pitchFamily="49" charset="-122"/>
                <a:cs typeface="Arial" panose="020B0604020202020204" pitchFamily="34" charset="0"/>
              </a:rPr>
              <a:t>1: </a:t>
            </a:r>
            <a:r>
              <a:rPr lang="zh-CN" altLang="en-US" sz="2400" b="1" dirty="0">
                <a:latin typeface="Arial" panose="020B0604020202020204" pitchFamily="34" charset="0"/>
                <a:ea typeface="黑体" panose="02010609060101010101" pitchFamily="49" charset="-122"/>
                <a:cs typeface="Arial" panose="020B0604020202020204" pitchFamily="34" charset="0"/>
              </a:rPr>
              <a:t>单菌或菌群处理可降低植物发病率</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65B020C3-A20B-4430-879F-6EE19BF15103}"/>
              </a:ext>
            </a:extLst>
          </p:cNvPr>
          <p:cNvPicPr>
            <a:picLocks noChangeAspect="1"/>
          </p:cNvPicPr>
          <p:nvPr/>
        </p:nvPicPr>
        <p:blipFill rotWithShape="1">
          <a:blip r:embed="rId3">
            <a:extLst>
              <a:ext uri="{28A0092B-C50C-407E-A947-70E740481C1C}">
                <a14:useLocalDpi xmlns:a14="http://schemas.microsoft.com/office/drawing/2010/main" val="0"/>
              </a:ext>
            </a:extLst>
          </a:blip>
          <a:srcRect r="34125"/>
          <a:stretch/>
        </p:blipFill>
        <p:spPr>
          <a:xfrm>
            <a:off x="156881" y="1340877"/>
            <a:ext cx="8716633" cy="4079674"/>
          </a:xfrm>
          <a:prstGeom prst="rect">
            <a:avLst/>
          </a:prstGeom>
        </p:spPr>
      </p:pic>
    </p:spTree>
    <p:extLst>
      <p:ext uri="{BB962C8B-B14F-4D97-AF65-F5344CB8AC3E}">
        <p14:creationId xmlns:p14="http://schemas.microsoft.com/office/powerpoint/2010/main" val="281665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F9FEEF-A422-412C-88C5-46CB3F738335}"/>
              </a:ext>
            </a:extLst>
          </p:cNvPr>
          <p:cNvPicPr>
            <a:picLocks noChangeAspect="1"/>
          </p:cNvPicPr>
          <p:nvPr/>
        </p:nvPicPr>
        <p:blipFill rotWithShape="1">
          <a:blip r:embed="rId3">
            <a:extLst>
              <a:ext uri="{28A0092B-C50C-407E-A947-70E740481C1C}">
                <a14:useLocalDpi xmlns:a14="http://schemas.microsoft.com/office/drawing/2010/main" val="0"/>
              </a:ext>
            </a:extLst>
          </a:blip>
          <a:srcRect l="65847" t="105"/>
          <a:stretch/>
        </p:blipFill>
        <p:spPr>
          <a:xfrm>
            <a:off x="4811476" y="1878014"/>
            <a:ext cx="4177541" cy="3767405"/>
          </a:xfrm>
          <a:prstGeom prst="rect">
            <a:avLst/>
          </a:prstGeom>
        </p:spPr>
      </p:pic>
      <p:sp>
        <p:nvSpPr>
          <p:cNvPr id="3" name="文本框 2">
            <a:extLst>
              <a:ext uri="{FF2B5EF4-FFF2-40B4-BE49-F238E27FC236}">
                <a16:creationId xmlns:a16="http://schemas.microsoft.com/office/drawing/2014/main" id="{703D41B3-E7A7-40EF-BF1E-22A9BD26F0CF}"/>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结论</a:t>
            </a:r>
            <a:r>
              <a:rPr lang="en-US" altLang="zh-CN" sz="2400" b="1" dirty="0">
                <a:latin typeface="Arial" panose="020B0604020202020204" pitchFamily="34" charset="0"/>
                <a:ea typeface="黑体" panose="02010609060101010101" pitchFamily="49" charset="-122"/>
                <a:cs typeface="Arial" panose="020B0604020202020204" pitchFamily="34" charset="0"/>
              </a:rPr>
              <a:t>2</a:t>
            </a:r>
            <a:r>
              <a:rPr lang="zh-CN" altLang="en-US" sz="2400" b="1" dirty="0">
                <a:latin typeface="Arial" panose="020B0604020202020204" pitchFamily="34" charset="0"/>
                <a:ea typeface="黑体" panose="02010609060101010101" pitchFamily="49" charset="-122"/>
                <a:cs typeface="Arial" panose="020B0604020202020204" pitchFamily="34" charset="0"/>
              </a:rPr>
              <a:t>：</a:t>
            </a:r>
            <a:r>
              <a:rPr lang="en-US" altLang="zh-CN" sz="2400" b="1" dirty="0">
                <a:latin typeface="Arial" panose="020B0604020202020204" pitchFamily="34" charset="0"/>
                <a:ea typeface="黑体" panose="02010609060101010101" pitchFamily="49" charset="-122"/>
                <a:cs typeface="Arial" panose="020B0604020202020204" pitchFamily="34" charset="0"/>
              </a:rPr>
              <a:t>PKS</a:t>
            </a:r>
            <a:r>
              <a:rPr lang="zh-CN" altLang="en-US" sz="2400" b="1" dirty="0">
                <a:latin typeface="Arial" panose="020B0604020202020204" pitchFamily="34" charset="0"/>
                <a:ea typeface="黑体" panose="02010609060101010101" pitchFamily="49" charset="-122"/>
                <a:cs typeface="Arial" panose="020B0604020202020204" pitchFamily="34" charset="0"/>
              </a:rPr>
              <a:t>基因突变后，植株发病率升高</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5" name="图片 4">
            <a:extLst>
              <a:ext uri="{FF2B5EF4-FFF2-40B4-BE49-F238E27FC236}">
                <a16:creationId xmlns:a16="http://schemas.microsoft.com/office/drawing/2014/main" id="{59580A23-12F2-4A0C-801E-F9B3795F379E}"/>
              </a:ext>
            </a:extLst>
          </p:cNvPr>
          <p:cNvPicPr>
            <a:picLocks noChangeAspect="1"/>
          </p:cNvPicPr>
          <p:nvPr/>
        </p:nvPicPr>
        <p:blipFill rotWithShape="1">
          <a:blip r:embed="rId4">
            <a:extLst>
              <a:ext uri="{28A0092B-C50C-407E-A947-70E740481C1C}">
                <a14:useLocalDpi xmlns:a14="http://schemas.microsoft.com/office/drawing/2010/main" val="0"/>
              </a:ext>
            </a:extLst>
          </a:blip>
          <a:srcRect l="58314" t="44961" r="10116"/>
          <a:stretch/>
        </p:blipFill>
        <p:spPr>
          <a:xfrm>
            <a:off x="768490" y="3577212"/>
            <a:ext cx="2822743" cy="2895809"/>
          </a:xfrm>
          <a:prstGeom prst="rect">
            <a:avLst/>
          </a:prstGeom>
        </p:spPr>
      </p:pic>
      <p:sp>
        <p:nvSpPr>
          <p:cNvPr id="7" name="矩形 6">
            <a:extLst>
              <a:ext uri="{FF2B5EF4-FFF2-40B4-BE49-F238E27FC236}">
                <a16:creationId xmlns:a16="http://schemas.microsoft.com/office/drawing/2014/main" id="{2861DF02-C32F-4FDA-92CD-59B05DAD26BB}"/>
              </a:ext>
            </a:extLst>
          </p:cNvPr>
          <p:cNvSpPr/>
          <p:nvPr/>
        </p:nvSpPr>
        <p:spPr>
          <a:xfrm>
            <a:off x="156881" y="846343"/>
            <a:ext cx="3510767" cy="834203"/>
          </a:xfrm>
          <a:prstGeom prst="rect">
            <a:avLst/>
          </a:prstGeom>
        </p:spPr>
        <p:txBody>
          <a:bodyPr wrap="square">
            <a:spAutoFit/>
          </a:bodyPr>
          <a:lstStyle/>
          <a:p>
            <a:pP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CRISPR-Cas-based mutagenesis of </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BGC298</a:t>
            </a:r>
            <a:r>
              <a:rPr lang="en-US" altLang="zh-CN" sz="1600" dirty="0">
                <a:latin typeface="Arial" panose="020B0604020202020204" pitchFamily="34" charset="0"/>
                <a:ea typeface="黑体" panose="02010609060101010101" pitchFamily="49" charset="-122"/>
                <a:cs typeface="Arial" panose="020B0604020202020204" pitchFamily="34" charset="0"/>
              </a:rPr>
              <a:t> in </a:t>
            </a:r>
            <a:r>
              <a:rPr lang="en-US" altLang="zh-CN" sz="1600" i="1" dirty="0">
                <a:latin typeface="Arial" panose="020B0604020202020204" pitchFamily="34" charset="0"/>
                <a:ea typeface="黑体" panose="02010609060101010101" pitchFamily="49" charset="-122"/>
                <a:cs typeface="Arial" panose="020B0604020202020204" pitchFamily="34" charset="0"/>
              </a:rPr>
              <a:t>Flavobacterium </a:t>
            </a:r>
            <a:r>
              <a:rPr lang="en-US" altLang="zh-CN" dirty="0"/>
              <a:t>sp. 98</a:t>
            </a:r>
            <a:r>
              <a:rPr lang="en-US" altLang="zh-CN" sz="1600" i="1" dirty="0">
                <a:latin typeface="Arial" panose="020B0604020202020204" pitchFamily="34" charset="0"/>
                <a:ea typeface="黑体" panose="02010609060101010101" pitchFamily="49" charset="-122"/>
                <a:cs typeface="Arial" panose="020B0604020202020204" pitchFamily="34" charset="0"/>
              </a:rPr>
              <a:t> </a:t>
            </a:r>
            <a:endParaRPr lang="zh-CN" altLang="en-US" sz="1600" i="1" dirty="0"/>
          </a:p>
        </p:txBody>
      </p:sp>
      <p:pic>
        <p:nvPicPr>
          <p:cNvPr id="8" name="图片 7">
            <a:extLst>
              <a:ext uri="{FF2B5EF4-FFF2-40B4-BE49-F238E27FC236}">
                <a16:creationId xmlns:a16="http://schemas.microsoft.com/office/drawing/2014/main" id="{A991AD19-4AEC-4C9C-9EC6-49CAD6D613AB}"/>
              </a:ext>
            </a:extLst>
          </p:cNvPr>
          <p:cNvPicPr>
            <a:picLocks noChangeAspect="1"/>
          </p:cNvPicPr>
          <p:nvPr/>
        </p:nvPicPr>
        <p:blipFill rotWithShape="1">
          <a:blip r:embed="rId5">
            <a:extLst>
              <a:ext uri="{28A0092B-C50C-407E-A947-70E740481C1C}">
                <a14:useLocalDpi xmlns:a14="http://schemas.microsoft.com/office/drawing/2010/main" val="0"/>
              </a:ext>
            </a:extLst>
          </a:blip>
          <a:srcRect t="9645" r="60017" b="51532"/>
          <a:stretch/>
        </p:blipFill>
        <p:spPr>
          <a:xfrm>
            <a:off x="1081575" y="1943328"/>
            <a:ext cx="2359733" cy="1337460"/>
          </a:xfrm>
          <a:prstGeom prst="rect">
            <a:avLst/>
          </a:prstGeom>
          <a:ln>
            <a:noFill/>
          </a:ln>
        </p:spPr>
      </p:pic>
      <p:sp>
        <p:nvSpPr>
          <p:cNvPr id="9" name="矩形 8">
            <a:extLst>
              <a:ext uri="{FF2B5EF4-FFF2-40B4-BE49-F238E27FC236}">
                <a16:creationId xmlns:a16="http://schemas.microsoft.com/office/drawing/2014/main" id="{BAAA7EBF-AFD4-49D2-AC4E-7990588B4FEE}"/>
              </a:ext>
            </a:extLst>
          </p:cNvPr>
          <p:cNvSpPr/>
          <p:nvPr/>
        </p:nvSpPr>
        <p:spPr>
          <a:xfrm>
            <a:off x="6490775" y="2338698"/>
            <a:ext cx="818941" cy="21806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595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E722697-B960-456A-83F4-817D61FEDC5F}"/>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总结</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28237275-25C5-41B6-BED9-6497749B41BA}"/>
              </a:ext>
            </a:extLst>
          </p:cNvPr>
          <p:cNvSpPr/>
          <p:nvPr/>
        </p:nvSpPr>
        <p:spPr>
          <a:xfrm>
            <a:off x="156881" y="4925266"/>
            <a:ext cx="2185214"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Rhizoctonia </a:t>
            </a:r>
            <a:r>
              <a:rPr lang="en-US" altLang="zh-CN" i="1" dirty="0" err="1">
                <a:latin typeface="Arial" panose="020B0604020202020204" pitchFamily="34" charset="0"/>
                <a:cs typeface="Arial" panose="020B0604020202020204" pitchFamily="34" charset="0"/>
              </a:rPr>
              <a:t>solani</a:t>
            </a:r>
            <a:r>
              <a:rPr lang="en-US" altLang="zh-CN" i="1" dirty="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8F07EE1F-2E64-4209-8F6A-9C8AA700AD15}"/>
              </a:ext>
            </a:extLst>
          </p:cNvPr>
          <p:cNvSpPr/>
          <p:nvPr/>
        </p:nvSpPr>
        <p:spPr>
          <a:xfrm>
            <a:off x="2512987" y="3107535"/>
            <a:ext cx="2122697" cy="400110"/>
          </a:xfrm>
          <a:prstGeom prst="rect">
            <a:avLst/>
          </a:prstGeom>
        </p:spPr>
        <p:txBody>
          <a:bodyPr wrap="none">
            <a:spAutoFit/>
          </a:bodyPr>
          <a:lstStyle/>
          <a:p>
            <a:r>
              <a:rPr lang="en-US" altLang="zh-CN" sz="2000" dirty="0">
                <a:solidFill>
                  <a:srgbClr val="D40016"/>
                </a:solidFill>
                <a:latin typeface="Arial" panose="020B0604020202020204" pitchFamily="34" charset="0"/>
                <a:cs typeface="Arial" panose="020B0604020202020204" pitchFamily="34" charset="0"/>
              </a:rPr>
              <a:t>Root microbiome</a:t>
            </a:r>
            <a:endParaRPr lang="zh-CN" altLang="en-US" sz="2000" dirty="0">
              <a:solidFill>
                <a:srgbClr val="D40016"/>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5B9ADB85-9876-4188-ADFE-83D782605433}"/>
              </a:ext>
            </a:extLst>
          </p:cNvPr>
          <p:cNvSpPr/>
          <p:nvPr/>
        </p:nvSpPr>
        <p:spPr>
          <a:xfrm>
            <a:off x="697265" y="1498388"/>
            <a:ext cx="1508746" cy="400110"/>
          </a:xfrm>
          <a:prstGeom prst="rect">
            <a:avLst/>
          </a:prstGeom>
        </p:spPr>
        <p:txBody>
          <a:bodyPr wrap="none">
            <a:spAutoFit/>
          </a:bodyPr>
          <a:lstStyle/>
          <a:p>
            <a:r>
              <a:rPr lang="en-US" altLang="zh-CN" sz="2000" dirty="0">
                <a:solidFill>
                  <a:srgbClr val="00B050"/>
                </a:solidFill>
                <a:latin typeface="Arial" panose="020B0604020202020204" pitchFamily="34" charset="0"/>
                <a:cs typeface="Arial" panose="020B0604020202020204" pitchFamily="34" charset="0"/>
              </a:rPr>
              <a:t>Sugar beet </a:t>
            </a:r>
            <a:endParaRPr lang="zh-CN" altLang="en-US" sz="2000" dirty="0">
              <a:solidFill>
                <a:srgbClr val="00B050"/>
              </a:solidFill>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099FC2A1-9D8B-48FC-8C4C-FAC7883FCB7B}"/>
              </a:ext>
            </a:extLst>
          </p:cNvPr>
          <p:cNvCxnSpPr>
            <a:cxnSpLocks/>
          </p:cNvCxnSpPr>
          <p:nvPr/>
        </p:nvCxnSpPr>
        <p:spPr>
          <a:xfrm flipV="1">
            <a:off x="1451638" y="2053502"/>
            <a:ext cx="0" cy="27096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a:extLst>
              <a:ext uri="{FF2B5EF4-FFF2-40B4-BE49-F238E27FC236}">
                <a16:creationId xmlns:a16="http://schemas.microsoft.com/office/drawing/2014/main" id="{3885CC3D-6B77-4E99-9F8A-5D70B801C6A4}"/>
              </a:ext>
            </a:extLst>
          </p:cNvPr>
          <p:cNvCxnSpPr>
            <a:cxnSpLocks/>
          </p:cNvCxnSpPr>
          <p:nvPr/>
        </p:nvCxnSpPr>
        <p:spPr>
          <a:xfrm>
            <a:off x="2275576" y="1698443"/>
            <a:ext cx="1363679" cy="95313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6476F09F-24FF-4446-B68B-E2C960F76F29}"/>
              </a:ext>
            </a:extLst>
          </p:cNvPr>
          <p:cNvCxnSpPr>
            <a:cxnSpLocks/>
          </p:cNvCxnSpPr>
          <p:nvPr/>
        </p:nvCxnSpPr>
        <p:spPr>
          <a:xfrm rot="10800000" flipV="1">
            <a:off x="2342096" y="4028802"/>
            <a:ext cx="1330644" cy="1097570"/>
          </a:xfrm>
          <a:prstGeom prst="bentConnector3">
            <a:avLst>
              <a:gd name="adj1" fmla="val 204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0CBAA8C-3CB6-4B6F-AE11-B7B50A61AED8}"/>
              </a:ext>
            </a:extLst>
          </p:cNvPr>
          <p:cNvSpPr/>
          <p:nvPr/>
        </p:nvSpPr>
        <p:spPr>
          <a:xfrm>
            <a:off x="4700603" y="1229751"/>
            <a:ext cx="4142481" cy="1700530"/>
          </a:xfrm>
          <a:prstGeom prst="rect">
            <a:avLst/>
          </a:prstGeom>
        </p:spPr>
        <p:txBody>
          <a:bodyPr wrap="none">
            <a:spAutoFit/>
          </a:bodyPr>
          <a:lstStyle/>
          <a:p>
            <a:pPr>
              <a:lnSpc>
                <a:spcPct val="150000"/>
              </a:lnSpc>
            </a:pPr>
            <a:r>
              <a:rPr lang="zh-CN" altLang="en-US" dirty="0">
                <a:highlight>
                  <a:srgbClr val="FFFF00"/>
                </a:highlight>
                <a:latin typeface="黑体" panose="02010609060101010101" pitchFamily="49" charset="-122"/>
                <a:ea typeface="黑体" panose="02010609060101010101" pitchFamily="49" charset="-122"/>
                <a:cs typeface="Arial" panose="020B0604020202020204" pitchFamily="34" charset="0"/>
              </a:rPr>
              <a:t>物种多样性：</a:t>
            </a:r>
            <a:r>
              <a:rPr lang="zh-CN" altLang="en-US" dirty="0">
                <a:latin typeface="黑体" panose="02010609060101010101" pitchFamily="49" charset="-122"/>
                <a:ea typeface="黑体" panose="02010609060101010101" pitchFamily="49" charset="-122"/>
                <a:cs typeface="Arial" panose="020B0604020202020204" pitchFamily="34" charset="0"/>
              </a:rPr>
              <a:t>拟杆菌</a:t>
            </a:r>
            <a:r>
              <a:rPr lang="en-US" altLang="zh-CN" dirty="0">
                <a:latin typeface="黑体" panose="02010609060101010101" pitchFamily="49" charset="-122"/>
                <a:ea typeface="黑体" panose="02010609060101010101" pitchFamily="49" charset="-122"/>
                <a:cs typeface="Arial" panose="020B0604020202020204" pitchFamily="34" charset="0"/>
              </a:rPr>
              <a:t>/</a:t>
            </a:r>
            <a:r>
              <a:rPr lang="zh-CN" altLang="en-US" dirty="0">
                <a:latin typeface="黑体" panose="02010609060101010101" pitchFamily="49" charset="-122"/>
                <a:ea typeface="黑体" panose="02010609060101010101" pitchFamily="49" charset="-122"/>
                <a:cs typeface="Arial" panose="020B0604020202020204" pitchFamily="34" charset="0"/>
              </a:rPr>
              <a:t>变形菌显著增加</a:t>
            </a:r>
            <a:endParaRPr lang="en-US" altLang="zh-CN"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dirty="0">
                <a:highlight>
                  <a:srgbClr val="FFFF00"/>
                </a:highlight>
                <a:latin typeface="黑体" panose="02010609060101010101" pitchFamily="49" charset="-122"/>
                <a:ea typeface="黑体" panose="02010609060101010101" pitchFamily="49" charset="-122"/>
                <a:cs typeface="Arial" panose="020B0604020202020204" pitchFamily="34" charset="0"/>
              </a:rPr>
              <a:t>基因多样性</a:t>
            </a:r>
            <a:r>
              <a:rPr lang="en-US" altLang="zh-CN" dirty="0">
                <a:highlight>
                  <a:srgbClr val="FFFF00"/>
                </a:highlight>
                <a:latin typeface="黑体" panose="02010609060101010101" pitchFamily="49" charset="-122"/>
                <a:ea typeface="黑体" panose="02010609060101010101" pitchFamily="49" charset="-122"/>
                <a:cs typeface="Arial" panose="020B0604020202020204" pitchFamily="34" charset="0"/>
              </a:rPr>
              <a:t>:</a:t>
            </a:r>
          </a:p>
          <a:p>
            <a:pPr marL="342900" indent="-342900">
              <a:lnSpc>
                <a:spcPct val="150000"/>
              </a:lnSpc>
              <a:buAutoNum type="arabicPeriod"/>
            </a:pPr>
            <a:r>
              <a:rPr lang="zh-CN" altLang="en-US" dirty="0">
                <a:latin typeface="黑体" panose="02010609060101010101" pitchFamily="49" charset="-122"/>
                <a:ea typeface="黑体" panose="02010609060101010101" pitchFamily="49" charset="-122"/>
                <a:cs typeface="Arial" panose="020B0604020202020204" pitchFamily="34" charset="0"/>
              </a:rPr>
              <a:t>碳水化合物活性酶基因表达量上升</a:t>
            </a:r>
            <a:endParaRPr lang="en-US" altLang="zh-CN"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en-US" altLang="zh-CN" dirty="0">
                <a:latin typeface="黑体" panose="02010609060101010101" pitchFamily="49" charset="-122"/>
                <a:ea typeface="黑体" panose="02010609060101010101" pitchFamily="49" charset="-122"/>
                <a:cs typeface="Arial" panose="020B0604020202020204" pitchFamily="34" charset="0"/>
              </a:rPr>
              <a:t>2. </a:t>
            </a:r>
            <a:r>
              <a:rPr lang="zh-CN" altLang="en-US" dirty="0">
                <a:latin typeface="Arial" panose="020B0604020202020204" pitchFamily="34" charset="0"/>
                <a:ea typeface="黑体" panose="02010609060101010101" pitchFamily="49" charset="-122"/>
                <a:cs typeface="Arial" panose="020B0604020202020204" pitchFamily="34" charset="0"/>
              </a:rPr>
              <a:t>与</a:t>
            </a:r>
            <a:r>
              <a:rPr lang="en-US" altLang="zh-CN" dirty="0">
                <a:latin typeface="Arial" panose="020B0604020202020204" pitchFamily="34" charset="0"/>
                <a:ea typeface="黑体" panose="02010609060101010101" pitchFamily="49" charset="-122"/>
                <a:cs typeface="Arial" panose="020B0604020202020204" pitchFamily="34" charset="0"/>
              </a:rPr>
              <a:t>NRPS</a:t>
            </a:r>
            <a:r>
              <a:rPr lang="zh-CN" altLang="en-US" dirty="0">
                <a:latin typeface="Arial" panose="020B0604020202020204" pitchFamily="34" charset="0"/>
                <a:ea typeface="黑体" panose="02010609060101010101" pitchFamily="49" charset="-122"/>
                <a:cs typeface="Arial" panose="020B0604020202020204" pitchFamily="34" charset="0"/>
              </a:rPr>
              <a:t>相关的</a:t>
            </a:r>
            <a:r>
              <a:rPr lang="en-US" altLang="zh-CN" dirty="0">
                <a:latin typeface="Arial" panose="020B0604020202020204" pitchFamily="34" charset="0"/>
                <a:ea typeface="黑体" panose="02010609060101010101" pitchFamily="49" charset="-122"/>
                <a:cs typeface="Arial" panose="020B0604020202020204" pitchFamily="34" charset="0"/>
              </a:rPr>
              <a:t>BGCs</a:t>
            </a:r>
            <a:r>
              <a:rPr lang="zh-CN" altLang="en-US" dirty="0">
                <a:latin typeface="Arial" panose="020B0604020202020204" pitchFamily="34" charset="0"/>
                <a:ea typeface="黑体" panose="02010609060101010101" pitchFamily="49" charset="-122"/>
                <a:cs typeface="Arial" panose="020B0604020202020204" pitchFamily="34" charset="0"/>
              </a:rPr>
              <a:t>丰度显著增加</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11" name="矩形 10">
            <a:extLst>
              <a:ext uri="{FF2B5EF4-FFF2-40B4-BE49-F238E27FC236}">
                <a16:creationId xmlns:a16="http://schemas.microsoft.com/office/drawing/2014/main" id="{072F2881-891E-4633-8640-26759C071AFD}"/>
              </a:ext>
            </a:extLst>
          </p:cNvPr>
          <p:cNvSpPr/>
          <p:nvPr/>
        </p:nvSpPr>
        <p:spPr>
          <a:xfrm>
            <a:off x="4700603" y="798095"/>
            <a:ext cx="3403496" cy="369332"/>
          </a:xfrm>
          <a:prstGeom prst="rect">
            <a:avLst/>
          </a:prstGeom>
          <a:solidFill>
            <a:schemeClr val="bg1"/>
          </a:solidFill>
        </p:spPr>
        <p:txBody>
          <a:bodyPr wrap="none">
            <a:spAutoFit/>
          </a:bodyPr>
          <a:lstStyle/>
          <a:p>
            <a:r>
              <a:rPr lang="en-US" altLang="zh-CN" i="1" dirty="0">
                <a:highlight>
                  <a:srgbClr val="FFFF00"/>
                </a:highlight>
                <a:latin typeface="Arial" panose="020B0604020202020204" pitchFamily="34" charset="0"/>
                <a:cs typeface="Arial" panose="020B0604020202020204" pitchFamily="34" charset="0"/>
              </a:rPr>
              <a:t>Rhizoctonia </a:t>
            </a:r>
            <a:r>
              <a:rPr lang="en-US" altLang="zh-CN" i="1" dirty="0" err="1">
                <a:highlight>
                  <a:srgbClr val="FFFF00"/>
                </a:highlight>
                <a:latin typeface="Arial" panose="020B0604020202020204" pitchFamily="34" charset="0"/>
                <a:cs typeface="Arial" panose="020B0604020202020204" pitchFamily="34" charset="0"/>
              </a:rPr>
              <a:t>solani</a:t>
            </a:r>
            <a:r>
              <a:rPr lang="en-US" altLang="zh-CN" i="1" dirty="0">
                <a:highlight>
                  <a:srgbClr val="FFFF00"/>
                </a:highlight>
                <a:latin typeface="Arial" panose="020B0604020202020204" pitchFamily="34" charset="0"/>
                <a:cs typeface="Arial" panose="020B0604020202020204" pitchFamily="34" charset="0"/>
              </a:rPr>
              <a:t> </a:t>
            </a:r>
            <a:r>
              <a:rPr lang="en-US" altLang="zh-CN" dirty="0">
                <a:highlight>
                  <a:srgbClr val="FFFF00"/>
                </a:highlight>
                <a:latin typeface="Arial" panose="020B0604020202020204" pitchFamily="34" charset="0"/>
                <a:cs typeface="Arial" panose="020B0604020202020204" pitchFamily="34" charset="0"/>
              </a:rPr>
              <a:t> </a:t>
            </a:r>
            <a:r>
              <a:rPr lang="zh-CN" altLang="en-US" dirty="0">
                <a:highlight>
                  <a:srgbClr val="FFFF00"/>
                </a:highlight>
                <a:latin typeface="Arial" panose="020B0604020202020204" pitchFamily="34" charset="0"/>
                <a:cs typeface="Arial" panose="020B0604020202020204" pitchFamily="34" charset="0"/>
              </a:rPr>
              <a:t>侵染后</a:t>
            </a:r>
            <a:r>
              <a:rPr lang="en-US" altLang="zh-CN" dirty="0">
                <a:highlight>
                  <a:srgbClr val="FFFF00"/>
                </a:highlight>
                <a:latin typeface="Arial" panose="020B0604020202020204" pitchFamily="34" charset="0"/>
                <a:cs typeface="Arial" panose="020B0604020202020204" pitchFamily="34" charset="0"/>
              </a:rPr>
              <a:t>——</a:t>
            </a:r>
            <a:r>
              <a:rPr lang="en-US" altLang="zh-CN" i="1" dirty="0">
                <a:highlight>
                  <a:srgbClr val="FFFF00"/>
                </a:highlight>
                <a:latin typeface="Arial" panose="020B0604020202020204" pitchFamily="34" charset="0"/>
                <a:cs typeface="Arial" panose="020B0604020202020204" pitchFamily="34" charset="0"/>
              </a:rPr>
              <a:t> </a:t>
            </a:r>
            <a:endParaRPr lang="zh-CN" altLang="en-US" i="1" dirty="0">
              <a:highlight>
                <a:srgbClr val="FFFF00"/>
              </a:highlight>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6691A4EE-8271-4B60-AEA0-37B7FADE8B0B}"/>
              </a:ext>
            </a:extLst>
          </p:cNvPr>
          <p:cNvSpPr/>
          <p:nvPr/>
        </p:nvSpPr>
        <p:spPr>
          <a:xfrm>
            <a:off x="3737897" y="1761114"/>
            <a:ext cx="705501" cy="584775"/>
          </a:xfrm>
          <a:prstGeom prst="rect">
            <a:avLst/>
          </a:prstGeom>
        </p:spPr>
        <p:txBody>
          <a:bodyPr wrap="square">
            <a:spAutoFit/>
          </a:bodyPr>
          <a:lstStyle/>
          <a:p>
            <a:r>
              <a:rPr lang="zh-CN" altLang="en-US" sz="3200" b="1" dirty="0">
                <a:solidFill>
                  <a:srgbClr val="C00000"/>
                </a:solidFill>
                <a:latin typeface="Arial" panose="020B0604020202020204" pitchFamily="34" charset="0"/>
                <a:cs typeface="Arial" panose="020B0604020202020204" pitchFamily="34" charset="0"/>
              </a:rPr>
              <a:t>➡</a:t>
            </a:r>
          </a:p>
        </p:txBody>
      </p:sp>
      <p:sp>
        <p:nvSpPr>
          <p:cNvPr id="14" name="矩形 13">
            <a:extLst>
              <a:ext uri="{FF2B5EF4-FFF2-40B4-BE49-F238E27FC236}">
                <a16:creationId xmlns:a16="http://schemas.microsoft.com/office/drawing/2014/main" id="{5A5A45A9-34FF-4F6F-8961-1FAB83D85325}"/>
              </a:ext>
            </a:extLst>
          </p:cNvPr>
          <p:cNvSpPr/>
          <p:nvPr/>
        </p:nvSpPr>
        <p:spPr>
          <a:xfrm>
            <a:off x="3737897" y="4393242"/>
            <a:ext cx="705501" cy="584775"/>
          </a:xfrm>
          <a:prstGeom prst="rect">
            <a:avLst/>
          </a:prstGeom>
        </p:spPr>
        <p:txBody>
          <a:bodyPr wrap="square">
            <a:spAutoFit/>
          </a:bodyPr>
          <a:lstStyle/>
          <a:p>
            <a:r>
              <a:rPr lang="zh-CN" altLang="en-US" sz="3200" b="1" dirty="0">
                <a:solidFill>
                  <a:srgbClr val="C00000"/>
                </a:solidFill>
                <a:latin typeface="Arial" panose="020B0604020202020204" pitchFamily="34" charset="0"/>
                <a:cs typeface="Arial" panose="020B0604020202020204" pitchFamily="34" charset="0"/>
              </a:rPr>
              <a:t>➡</a:t>
            </a:r>
          </a:p>
        </p:txBody>
      </p:sp>
      <p:sp>
        <p:nvSpPr>
          <p:cNvPr id="9" name="矩形 8">
            <a:extLst>
              <a:ext uri="{FF2B5EF4-FFF2-40B4-BE49-F238E27FC236}">
                <a16:creationId xmlns:a16="http://schemas.microsoft.com/office/drawing/2014/main" id="{9E30C658-3C50-4EE9-A49C-28F7115B2399}"/>
              </a:ext>
            </a:extLst>
          </p:cNvPr>
          <p:cNvSpPr/>
          <p:nvPr/>
        </p:nvSpPr>
        <p:spPr>
          <a:xfrm>
            <a:off x="4814178" y="3802714"/>
            <a:ext cx="4158886" cy="2534027"/>
          </a:xfrm>
          <a:prstGeom prst="rect">
            <a:avLst/>
          </a:prstGeom>
        </p:spPr>
        <p:txBody>
          <a:bodyPr wrap="square">
            <a:spAutoFit/>
          </a:bodyPr>
          <a:lstStyle/>
          <a:p>
            <a:pPr marL="342900" indent="-342900">
              <a:lnSpc>
                <a:spcPct val="150000"/>
              </a:lnSpc>
              <a:buAutoNum type="arabicPeriod"/>
            </a:pPr>
            <a:r>
              <a:rPr lang="zh-CN" altLang="en-US" dirty="0">
                <a:latin typeface="Arial" panose="020B0604020202020204" pitchFamily="34" charset="0"/>
                <a:ea typeface="黑体" panose="02010609060101010101" pitchFamily="49" charset="-122"/>
                <a:cs typeface="Arial" panose="020B0604020202020204" pitchFamily="34" charset="0"/>
              </a:rPr>
              <a:t>根系富集的</a:t>
            </a:r>
            <a:r>
              <a:rPr lang="en-US" altLang="zh-CN" i="1" dirty="0" err="1">
                <a:latin typeface="Arial" panose="020B0604020202020204" pitchFamily="34" charset="0"/>
                <a:ea typeface="黑体" panose="02010609060101010101" pitchFamily="49" charset="-122"/>
                <a:cs typeface="Arial" panose="020B0604020202020204" pitchFamily="34" charset="0"/>
              </a:rPr>
              <a:t>Chitinophagaceae</a:t>
            </a:r>
            <a:r>
              <a:rPr lang="en-US" altLang="zh-CN" dirty="0">
                <a:latin typeface="Arial" panose="020B0604020202020204" pitchFamily="34" charset="0"/>
                <a:ea typeface="黑体" panose="02010609060101010101" pitchFamily="49" charset="-122"/>
                <a:cs typeface="Arial" panose="020B0604020202020204" pitchFamily="34" charset="0"/>
              </a:rPr>
              <a:t> </a:t>
            </a:r>
            <a:r>
              <a:rPr lang="zh-CN" altLang="en-US" dirty="0">
                <a:latin typeface="Arial" panose="020B0604020202020204" pitchFamily="34" charset="0"/>
                <a:ea typeface="黑体" panose="02010609060101010101" pitchFamily="49" charset="-122"/>
                <a:cs typeface="Arial" panose="020B0604020202020204" pitchFamily="34" charset="0"/>
              </a:rPr>
              <a:t>和</a:t>
            </a:r>
            <a:r>
              <a:rPr lang="en-US" altLang="zh-CN" dirty="0">
                <a:latin typeface="Arial" panose="020B0604020202020204" pitchFamily="34" charset="0"/>
                <a:ea typeface="黑体" panose="02010609060101010101" pitchFamily="49" charset="-122"/>
                <a:cs typeface="Arial" panose="020B0604020202020204" pitchFamily="34" charset="0"/>
              </a:rPr>
              <a:t> </a:t>
            </a:r>
          </a:p>
          <a:p>
            <a:pPr>
              <a:lnSpc>
                <a:spcPct val="150000"/>
              </a:lnSpc>
            </a:pPr>
            <a:r>
              <a:rPr lang="en-US" altLang="zh-CN" i="1" dirty="0" err="1">
                <a:latin typeface="Arial" panose="020B0604020202020204" pitchFamily="34" charset="0"/>
                <a:ea typeface="黑体" panose="02010609060101010101" pitchFamily="49" charset="-122"/>
                <a:cs typeface="Arial" panose="020B0604020202020204" pitchFamily="34" charset="0"/>
              </a:rPr>
              <a:t>Flavobacteriaceae</a:t>
            </a:r>
            <a:r>
              <a:rPr lang="zh-CN" altLang="en-US" dirty="0">
                <a:latin typeface="Arial" panose="020B0604020202020204" pitchFamily="34" charset="0"/>
                <a:ea typeface="黑体" panose="02010609060101010101" pitchFamily="49" charset="-122"/>
                <a:cs typeface="Arial" panose="020B0604020202020204" pitchFamily="34" charset="0"/>
              </a:rPr>
              <a:t>单菌或菌群可降低植物发病率</a:t>
            </a:r>
            <a:endParaRPr lang="en-US" altLang="zh-CN" dirty="0">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en-US" altLang="zh-CN" dirty="0">
                <a:latin typeface="Arial" panose="020B0604020202020204" pitchFamily="34" charset="0"/>
                <a:ea typeface="黑体" panose="02010609060101010101" pitchFamily="49" charset="-122"/>
                <a:cs typeface="Arial" panose="020B0604020202020204" pitchFamily="34" charset="0"/>
              </a:rPr>
              <a:t>2.   </a:t>
            </a:r>
            <a:r>
              <a:rPr lang="en-US" altLang="zh-CN" i="1" dirty="0">
                <a:latin typeface="Arial" panose="020B0604020202020204" pitchFamily="34" charset="0"/>
                <a:ea typeface="黑体" panose="02010609060101010101" pitchFamily="49" charset="-122"/>
                <a:cs typeface="Arial" panose="020B0604020202020204" pitchFamily="34" charset="0"/>
              </a:rPr>
              <a:t>Flavobacterium</a:t>
            </a:r>
            <a:r>
              <a:rPr lang="zh-CN" altLang="en-US" dirty="0">
                <a:latin typeface="Arial" panose="020B0604020202020204" pitchFamily="34" charset="0"/>
                <a:ea typeface="黑体" panose="02010609060101010101" pitchFamily="49" charset="-122"/>
                <a:cs typeface="Arial" panose="020B0604020202020204" pitchFamily="34" charset="0"/>
              </a:rPr>
              <a:t>菌中与编码次级代谢产物</a:t>
            </a:r>
            <a:r>
              <a:rPr lang="en-US" altLang="zh-CN" dirty="0">
                <a:latin typeface="Arial" panose="020B0604020202020204" pitchFamily="34" charset="0"/>
                <a:ea typeface="黑体" panose="02010609060101010101" pitchFamily="49" charset="-122"/>
                <a:cs typeface="Arial" panose="020B0604020202020204" pitchFamily="34" charset="0"/>
              </a:rPr>
              <a:t>NRPS</a:t>
            </a:r>
            <a:r>
              <a:rPr lang="zh-CN" altLang="en-US" dirty="0">
                <a:latin typeface="Arial" panose="020B0604020202020204" pitchFamily="34" charset="0"/>
                <a:ea typeface="黑体" panose="02010609060101010101" pitchFamily="49" charset="-122"/>
                <a:cs typeface="Arial" panose="020B0604020202020204" pitchFamily="34" charset="0"/>
              </a:rPr>
              <a:t>和</a:t>
            </a:r>
            <a:r>
              <a:rPr lang="en-US" altLang="zh-CN" dirty="0">
                <a:latin typeface="Arial" panose="020B0604020202020204" pitchFamily="34" charset="0"/>
                <a:ea typeface="黑体" panose="02010609060101010101" pitchFamily="49" charset="-122"/>
                <a:cs typeface="Arial" panose="020B0604020202020204" pitchFamily="34" charset="0"/>
              </a:rPr>
              <a:t>PKS</a:t>
            </a:r>
            <a:r>
              <a:rPr lang="zh-CN" altLang="en-US" dirty="0">
                <a:latin typeface="Arial" panose="020B0604020202020204" pitchFamily="34" charset="0"/>
                <a:ea typeface="黑体" panose="02010609060101010101" pitchFamily="49" charset="-122"/>
                <a:cs typeface="Arial" panose="020B0604020202020204" pitchFamily="34" charset="0"/>
              </a:rPr>
              <a:t>相关的</a:t>
            </a:r>
            <a:r>
              <a:rPr lang="en-US" altLang="zh-CN" dirty="0">
                <a:latin typeface="Arial" panose="020B0604020202020204" pitchFamily="34" charset="0"/>
                <a:ea typeface="黑体" panose="02010609060101010101" pitchFamily="49" charset="-122"/>
                <a:cs typeface="Arial" panose="020B0604020202020204" pitchFamily="34" charset="0"/>
              </a:rPr>
              <a:t>BGC298</a:t>
            </a:r>
            <a:r>
              <a:rPr lang="zh-CN" altLang="en-US" dirty="0">
                <a:latin typeface="Arial" panose="020B0604020202020204" pitchFamily="34" charset="0"/>
                <a:ea typeface="黑体" panose="02010609060101010101" pitchFamily="49" charset="-122"/>
                <a:cs typeface="Arial" panose="020B0604020202020204" pitchFamily="34" charset="0"/>
              </a:rPr>
              <a:t>有抑制真菌生长的作用</a:t>
            </a:r>
          </a:p>
        </p:txBody>
      </p:sp>
    </p:spTree>
    <p:extLst>
      <p:ext uri="{BB962C8B-B14F-4D97-AF65-F5344CB8AC3E}">
        <p14:creationId xmlns:p14="http://schemas.microsoft.com/office/powerpoint/2010/main" val="1860276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59AB76-BAE3-45EF-90F8-3A4A29AB626E}"/>
              </a:ext>
            </a:extLst>
          </p:cNvPr>
          <p:cNvSpPr txBox="1"/>
          <p:nvPr/>
        </p:nvSpPr>
        <p:spPr>
          <a:xfrm>
            <a:off x="3854448" y="2524481"/>
            <a:ext cx="2503662" cy="1107996"/>
          </a:xfrm>
          <a:prstGeom prst="rect">
            <a:avLst/>
          </a:prstGeom>
          <a:noFill/>
        </p:spPr>
        <p:txBody>
          <a:bodyPr wrap="square" rtlCol="0">
            <a:spAutoFit/>
          </a:bodyPr>
          <a:lstStyle/>
          <a:p>
            <a:r>
              <a:rPr lang="zh-CN" altLang="en-US" sz="6600" b="1" dirty="0">
                <a:latin typeface="Arial" panose="020B0604020202020204" pitchFamily="34" charset="0"/>
                <a:ea typeface="黑体" panose="02010609060101010101" pitchFamily="49" charset="-122"/>
                <a:cs typeface="Arial" panose="020B0604020202020204" pitchFamily="34" charset="0"/>
              </a:rPr>
              <a:t>谢谢</a:t>
            </a:r>
            <a:endParaRPr lang="en-US" altLang="zh-CN" sz="6600" b="1" dirty="0">
              <a:latin typeface="Arial" panose="020B0604020202020204" pitchFamily="34" charset="0"/>
              <a:ea typeface="黑体" panose="02010609060101010101" pitchFamily="49" charset="-122"/>
              <a:cs typeface="Arial" panose="020B0604020202020204" pitchFamily="34" charset="0"/>
            </a:endParaRPr>
          </a:p>
        </p:txBody>
      </p:sp>
      <p:pic>
        <p:nvPicPr>
          <p:cNvPr id="4098" name="Picture 2" descr="“谢谢表情”的图片搜索结果">
            <a:extLst>
              <a:ext uri="{FF2B5EF4-FFF2-40B4-BE49-F238E27FC236}">
                <a16:creationId xmlns:a16="http://schemas.microsoft.com/office/drawing/2014/main" id="{7868F4C5-CB4C-4F8E-9560-CF4D71BD27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593"/>
          <a:stretch/>
        </p:blipFill>
        <p:spPr bwMode="auto">
          <a:xfrm>
            <a:off x="1132220" y="2054468"/>
            <a:ext cx="2076450" cy="151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48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science.sciencemag.org/content/sci/352/6292/1392/F1.large.jpg?width=800&amp;height=600&amp;carousel=1">
            <a:extLst>
              <a:ext uri="{FF2B5EF4-FFF2-40B4-BE49-F238E27FC236}">
                <a16:creationId xmlns:a16="http://schemas.microsoft.com/office/drawing/2014/main" id="{E9CC3093-FD62-4738-B90B-B887AAA66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69" y="1673491"/>
            <a:ext cx="7063749" cy="456936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32487E0-FCA8-4510-9175-6E278C1FB678}"/>
              </a:ext>
            </a:extLst>
          </p:cNvPr>
          <p:cNvSpPr txBox="1"/>
          <p:nvPr/>
        </p:nvSpPr>
        <p:spPr>
          <a:xfrm>
            <a:off x="156882" y="112076"/>
            <a:ext cx="7749989"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对病害有抑制作用的土壤是一种特殊的生态系统</a:t>
            </a:r>
          </a:p>
        </p:txBody>
      </p:sp>
      <p:sp>
        <p:nvSpPr>
          <p:cNvPr id="7" name="文本框 6">
            <a:extLst>
              <a:ext uri="{FF2B5EF4-FFF2-40B4-BE49-F238E27FC236}">
                <a16:creationId xmlns:a16="http://schemas.microsoft.com/office/drawing/2014/main" id="{9DB91B85-21B9-42B8-A5DD-E4728F861347}"/>
              </a:ext>
            </a:extLst>
          </p:cNvPr>
          <p:cNvSpPr txBox="1"/>
          <p:nvPr/>
        </p:nvSpPr>
        <p:spPr>
          <a:xfrm>
            <a:off x="5860410" y="6437087"/>
            <a:ext cx="3133008" cy="276999"/>
          </a:xfrm>
          <a:prstGeom prst="rect">
            <a:avLst/>
          </a:prstGeom>
          <a:noFill/>
        </p:spPr>
        <p:txBody>
          <a:bodyPr wrap="square" rtlCol="0">
            <a:spAutoFit/>
          </a:bodyPr>
          <a:lstStyle/>
          <a:p>
            <a:pPr algn="r"/>
            <a:r>
              <a:rPr lang="en-US" altLang="zh-CN" sz="1200" dirty="0" err="1">
                <a:latin typeface="Arial" panose="020B0604020202020204" pitchFamily="34" charset="0"/>
                <a:cs typeface="Arial" panose="020B0604020202020204" pitchFamily="34" charset="0"/>
              </a:rPr>
              <a:t>Raaijmakers</a:t>
            </a:r>
            <a:r>
              <a:rPr lang="en-US" altLang="zh-CN" sz="1200" dirty="0">
                <a:latin typeface="Arial" panose="020B0604020202020204" pitchFamily="34" charset="0"/>
                <a:cs typeface="Arial" panose="020B0604020202020204" pitchFamily="34" charset="0"/>
              </a:rPr>
              <a:t> and Mazzola, 2016, Science</a:t>
            </a:r>
            <a:endParaRPr lang="zh-CN" altLang="en-US" sz="12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2BD0B69C-2E10-4AA2-9D5B-300EC10E7F29}"/>
              </a:ext>
            </a:extLst>
          </p:cNvPr>
          <p:cNvSpPr/>
          <p:nvPr/>
        </p:nvSpPr>
        <p:spPr>
          <a:xfrm>
            <a:off x="96422" y="863706"/>
            <a:ext cx="3571812" cy="338554"/>
          </a:xfrm>
          <a:prstGeom prst="rect">
            <a:avLst/>
          </a:prstGeom>
          <a:solidFill>
            <a:schemeClr val="bg2"/>
          </a:solidFill>
        </p:spPr>
        <p:txBody>
          <a:bodyPr wrap="none">
            <a:spAutoFit/>
          </a:bodyPr>
          <a:lstStyle/>
          <a:p>
            <a:r>
              <a:rPr lang="en-US" altLang="zh-CN" sz="1600" b="1" dirty="0">
                <a:solidFill>
                  <a:srgbClr val="000000"/>
                </a:solidFill>
                <a:latin typeface="Arial" panose="020B0604020202020204" pitchFamily="34" charset="0"/>
                <a:cs typeface="Arial" panose="020B0604020202020204" pitchFamily="34" charset="0"/>
              </a:rPr>
              <a:t>Disease conducive soils (</a:t>
            </a:r>
            <a:r>
              <a:rPr lang="zh-CN" altLang="en-US" sz="1600" b="1" dirty="0">
                <a:solidFill>
                  <a:srgbClr val="000000"/>
                </a:solidFill>
                <a:latin typeface="Arial" panose="020B0604020202020204" pitchFamily="34" charset="0"/>
                <a:cs typeface="Arial" panose="020B0604020202020204" pitchFamily="34" charset="0"/>
              </a:rPr>
              <a:t>感病土壤</a:t>
            </a:r>
            <a:r>
              <a:rPr lang="en-US" altLang="zh-CN" sz="1600" b="1" dirty="0">
                <a:solidFill>
                  <a:srgbClr val="000000"/>
                </a:solidFill>
                <a:latin typeface="Arial" panose="020B0604020202020204" pitchFamily="34" charset="0"/>
                <a:cs typeface="Arial" panose="020B0604020202020204" pitchFamily="34" charset="0"/>
              </a:rPr>
              <a:t>)</a:t>
            </a:r>
            <a:endParaRPr lang="en-US" altLang="zh-CN" sz="1600" b="1" i="0" dirty="0">
              <a:solidFill>
                <a:srgbClr val="000000"/>
              </a:solidFill>
              <a:effectLst/>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89EFE5FF-F298-4DB0-A3AC-EAC52327BEC0}"/>
              </a:ext>
            </a:extLst>
          </p:cNvPr>
          <p:cNvSpPr/>
          <p:nvPr/>
        </p:nvSpPr>
        <p:spPr>
          <a:xfrm>
            <a:off x="4255714" y="863706"/>
            <a:ext cx="3754554" cy="338554"/>
          </a:xfrm>
          <a:prstGeom prst="rect">
            <a:avLst/>
          </a:prstGeom>
          <a:solidFill>
            <a:schemeClr val="accent2">
              <a:lumMod val="20000"/>
              <a:lumOff val="80000"/>
            </a:schemeClr>
          </a:solidFill>
        </p:spPr>
        <p:txBody>
          <a:bodyPr wrap="none">
            <a:spAutoFit/>
          </a:bodyPr>
          <a:lstStyle/>
          <a:p>
            <a:r>
              <a:rPr lang="en-US" altLang="zh-CN" sz="1600" b="1" dirty="0">
                <a:solidFill>
                  <a:srgbClr val="000000"/>
                </a:solidFill>
                <a:latin typeface="Arial" panose="020B0604020202020204" pitchFamily="34" charset="0"/>
                <a:cs typeface="Arial" panose="020B0604020202020204" pitchFamily="34" charset="0"/>
              </a:rPr>
              <a:t>Disease suppressive soils (</a:t>
            </a:r>
            <a:r>
              <a:rPr lang="zh-CN" altLang="en-US" sz="1600" b="1" dirty="0">
                <a:solidFill>
                  <a:srgbClr val="000000"/>
                </a:solidFill>
                <a:latin typeface="Arial" panose="020B0604020202020204" pitchFamily="34" charset="0"/>
                <a:cs typeface="Arial" panose="020B0604020202020204" pitchFamily="34" charset="0"/>
              </a:rPr>
              <a:t>抗病土壤</a:t>
            </a:r>
            <a:r>
              <a:rPr lang="en-US" altLang="zh-CN" sz="1600" b="1" dirty="0">
                <a:solidFill>
                  <a:srgbClr val="000000"/>
                </a:solidFill>
                <a:latin typeface="Arial" panose="020B0604020202020204" pitchFamily="34" charset="0"/>
                <a:cs typeface="Arial" panose="020B0604020202020204" pitchFamily="34" charset="0"/>
              </a:rPr>
              <a:t>)</a:t>
            </a:r>
            <a:endParaRPr lang="en-US" altLang="zh-CN" sz="1600" b="1" i="0" dirty="0">
              <a:solidFill>
                <a:srgbClr val="000000"/>
              </a:solidFill>
              <a:effectLst/>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CACE7493-D3E5-4FBE-96F3-F7E1F6F8C047}"/>
              </a:ext>
            </a:extLst>
          </p:cNvPr>
          <p:cNvSpPr/>
          <p:nvPr/>
        </p:nvSpPr>
        <p:spPr>
          <a:xfrm>
            <a:off x="7280418" y="2018704"/>
            <a:ext cx="1809703" cy="3368871"/>
          </a:xfrm>
          <a:prstGeom prst="rect">
            <a:avLst/>
          </a:prstGeom>
        </p:spPr>
        <p:txBody>
          <a:bodyPr wrap="square">
            <a:spAutoFit/>
          </a:bodyPr>
          <a:lstStyle/>
          <a:p>
            <a:pPr lvl="0" defTabSz="914400">
              <a:lnSpc>
                <a:spcPct val="150000"/>
              </a:lnSpc>
              <a:defRPr/>
            </a:pPr>
            <a:r>
              <a:rPr lang="zh-CN" altLang="en-US" dirty="0">
                <a:latin typeface="黑体" panose="02010609060101010101" pitchFamily="49" charset="-122"/>
                <a:ea typeface="黑体" panose="02010609060101010101" pitchFamily="49" charset="-122"/>
              </a:rPr>
              <a:t>易感病的宿主植物</a:t>
            </a:r>
            <a:r>
              <a:rPr lang="zh-CN" altLang="en-US" b="1" dirty="0">
                <a:solidFill>
                  <a:srgbClr val="C00000"/>
                </a:solidFill>
                <a:latin typeface="黑体" panose="02010609060101010101" pitchFamily="49" charset="-122"/>
                <a:ea typeface="黑体" panose="02010609060101010101" pitchFamily="49" charset="-122"/>
              </a:rPr>
              <a:t>连续种植期间</a:t>
            </a:r>
            <a:r>
              <a:rPr lang="zh-CN" altLang="en-US" dirty="0">
                <a:latin typeface="黑体" panose="02010609060101010101" pitchFamily="49" charset="-122"/>
                <a:ea typeface="黑体" panose="02010609060101010101" pitchFamily="49" charset="-122"/>
              </a:rPr>
              <a:t>爆发疾病，可以</a:t>
            </a:r>
            <a:r>
              <a:rPr lang="zh-CN" altLang="en-US" b="1" dirty="0">
                <a:solidFill>
                  <a:srgbClr val="C00000"/>
                </a:solidFill>
                <a:latin typeface="黑体" panose="02010609060101010101" pitchFamily="49" charset="-122"/>
                <a:ea typeface="黑体" panose="02010609060101010101" pitchFamily="49" charset="-122"/>
              </a:rPr>
              <a:t>增加土壤微生物种类</a:t>
            </a:r>
            <a:r>
              <a:rPr lang="zh-CN" altLang="en-US" dirty="0">
                <a:latin typeface="黑体" panose="02010609060101010101" pitchFamily="49" charset="-122"/>
                <a:ea typeface="黑体" panose="02010609060101010101" pitchFamily="49" charset="-122"/>
              </a:rPr>
              <a:t>，诱导土壤对某种致病菌产生特异性抑制的作用。</a:t>
            </a:r>
            <a:endParaRPr lang="zh-CN" altLang="en-US" dirty="0"/>
          </a:p>
        </p:txBody>
      </p:sp>
    </p:spTree>
    <p:extLst>
      <p:ext uri="{BB962C8B-B14F-4D97-AF65-F5344CB8AC3E}">
        <p14:creationId xmlns:p14="http://schemas.microsoft.com/office/powerpoint/2010/main" val="241862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9E13DB-6C35-4857-A34D-2B7F2A374F3C}"/>
              </a:ext>
            </a:extLst>
          </p:cNvPr>
          <p:cNvPicPr>
            <a:picLocks noChangeAspect="1"/>
          </p:cNvPicPr>
          <p:nvPr/>
        </p:nvPicPr>
        <p:blipFill>
          <a:blip r:embed="rId3"/>
          <a:stretch>
            <a:fillRect/>
          </a:stretch>
        </p:blipFill>
        <p:spPr>
          <a:xfrm>
            <a:off x="156882" y="1162717"/>
            <a:ext cx="4077782" cy="4532565"/>
          </a:xfrm>
          <a:prstGeom prst="rect">
            <a:avLst/>
          </a:prstGeom>
        </p:spPr>
      </p:pic>
      <p:sp>
        <p:nvSpPr>
          <p:cNvPr id="4" name="文本框 3">
            <a:extLst>
              <a:ext uri="{FF2B5EF4-FFF2-40B4-BE49-F238E27FC236}">
                <a16:creationId xmlns:a16="http://schemas.microsoft.com/office/drawing/2014/main" id="{F5A1EF3B-77A9-443B-B290-8F8CC95EC3F9}"/>
              </a:ext>
            </a:extLst>
          </p:cNvPr>
          <p:cNvSpPr txBox="1"/>
          <p:nvPr/>
        </p:nvSpPr>
        <p:spPr>
          <a:xfrm>
            <a:off x="7109370" y="3612160"/>
            <a:ext cx="1785914" cy="276999"/>
          </a:xfrm>
          <a:prstGeom prst="rect">
            <a:avLst/>
          </a:prstGeom>
          <a:noFill/>
        </p:spPr>
        <p:txBody>
          <a:bodyPr wrap="square" rtlCol="0">
            <a:spAutoFit/>
          </a:bodyPr>
          <a:lstStyle/>
          <a:p>
            <a:pPr algn="r"/>
            <a:r>
              <a:rPr lang="en-US" altLang="zh-CN" sz="1200" dirty="0">
                <a:latin typeface="Arial" panose="020B0604020202020204" pitchFamily="34" charset="0"/>
                <a:cs typeface="Arial" panose="020B0604020202020204" pitchFamily="34" charset="0"/>
              </a:rPr>
              <a:t>Chen et al.,  2018, NC</a:t>
            </a:r>
            <a:endParaRPr lang="zh-CN" altLang="en-US" sz="1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AF03FB1-0F7F-41F9-820A-084580BD60FD}"/>
              </a:ext>
            </a:extLst>
          </p:cNvPr>
          <p:cNvSpPr txBox="1"/>
          <p:nvPr/>
        </p:nvSpPr>
        <p:spPr>
          <a:xfrm>
            <a:off x="156882" y="112076"/>
            <a:ext cx="7749989"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微生物帮助植物对抗致病菌的两种途径</a:t>
            </a:r>
          </a:p>
        </p:txBody>
      </p:sp>
      <p:sp>
        <p:nvSpPr>
          <p:cNvPr id="6" name="文本框 5">
            <a:extLst>
              <a:ext uri="{FF2B5EF4-FFF2-40B4-BE49-F238E27FC236}">
                <a16:creationId xmlns:a16="http://schemas.microsoft.com/office/drawing/2014/main" id="{B743D0A4-0652-40EC-AB4C-C44EBD3CED9C}"/>
              </a:ext>
            </a:extLst>
          </p:cNvPr>
          <p:cNvSpPr txBox="1"/>
          <p:nvPr/>
        </p:nvSpPr>
        <p:spPr>
          <a:xfrm>
            <a:off x="4572000" y="841008"/>
            <a:ext cx="3792070" cy="5328382"/>
          </a:xfrm>
          <a:prstGeom prst="rect">
            <a:avLst/>
          </a:prstGeom>
          <a:noFill/>
        </p:spPr>
        <p:txBody>
          <a:bodyPr wrap="square" rtlCol="0">
            <a:spAutoFit/>
          </a:bodyPr>
          <a:lstStyle>
            <a:defPPr>
              <a:defRPr lang="en-US"/>
            </a:defPPr>
            <a:lvl1pPr>
              <a:defRPr sz="2400" b="1">
                <a:latin typeface="黑体" panose="02010609060101010101" pitchFamily="49" charset="-122"/>
                <a:ea typeface="黑体" panose="02010609060101010101" pitchFamily="49" charset="-122"/>
              </a:defRPr>
            </a:lvl1pPr>
          </a:lstStyle>
          <a:p>
            <a:pPr marL="457200" indent="-457200">
              <a:lnSpc>
                <a:spcPct val="200000"/>
              </a:lnSpc>
              <a:buAutoNum type="arabicPeriod"/>
            </a:pPr>
            <a:r>
              <a:rPr lang="zh-CN" altLang="en-US" sz="2000" dirty="0">
                <a:solidFill>
                  <a:srgbClr val="00B050"/>
                </a:solidFill>
              </a:rPr>
              <a:t>直接与病原菌互作</a:t>
            </a:r>
            <a:endParaRPr lang="en-US" altLang="zh-CN" sz="2000" dirty="0">
              <a:solidFill>
                <a:srgbClr val="00B050"/>
              </a:solidFill>
            </a:endParaRPr>
          </a:p>
          <a:p>
            <a:pPr>
              <a:lnSpc>
                <a:spcPct val="200000"/>
              </a:lnSpc>
            </a:pPr>
            <a:r>
              <a:rPr lang="en-US" altLang="zh-CN" sz="1600" dirty="0">
                <a:cs typeface="Arial" panose="020B0604020202020204" pitchFamily="34" charset="0"/>
              </a:rPr>
              <a:t>(1) </a:t>
            </a:r>
            <a:r>
              <a:rPr lang="zh-CN" altLang="en-US" sz="1600" dirty="0">
                <a:cs typeface="Arial" panose="020B0604020202020204" pitchFamily="34" charset="0"/>
              </a:rPr>
              <a:t>干扰致病菌的分子机制</a:t>
            </a: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a:lnSpc>
                <a:spcPct val="200000"/>
              </a:lnSpc>
            </a:pPr>
            <a:r>
              <a:rPr lang="en-US" altLang="zh-CN" sz="1600" dirty="0">
                <a:cs typeface="Arial" panose="020B0604020202020204" pitchFamily="34" charset="0"/>
              </a:rPr>
              <a:t>(2) </a:t>
            </a:r>
            <a:r>
              <a:rPr lang="zh-CN" altLang="en-US" sz="1600" dirty="0">
                <a:cs typeface="Arial" panose="020B0604020202020204" pitchFamily="34" charset="0"/>
              </a:rPr>
              <a:t>与致病菌竞争生态位</a:t>
            </a:r>
            <a:endParaRPr lang="en-US" altLang="zh-CN" sz="2000" dirty="0">
              <a:solidFill>
                <a:schemeClr val="accent2"/>
              </a:solidFill>
            </a:endParaRPr>
          </a:p>
          <a:p>
            <a:pPr>
              <a:lnSpc>
                <a:spcPct val="200000"/>
              </a:lnSpc>
              <a:spcBef>
                <a:spcPts val="1200"/>
              </a:spcBef>
            </a:pPr>
            <a:r>
              <a:rPr lang="en-US" altLang="zh-CN" sz="2000" dirty="0">
                <a:solidFill>
                  <a:schemeClr val="accent2"/>
                </a:solidFill>
              </a:rPr>
              <a:t>2. </a:t>
            </a:r>
            <a:r>
              <a:rPr lang="zh-CN" altLang="en-US" sz="2000" dirty="0">
                <a:solidFill>
                  <a:schemeClr val="accent2"/>
                </a:solidFill>
              </a:rPr>
              <a:t>刺激植物免疫系统</a:t>
            </a:r>
            <a:endParaRPr lang="en-US" altLang="zh-CN" sz="2000" dirty="0">
              <a:solidFill>
                <a:schemeClr val="accent2"/>
              </a:solidFill>
            </a:endParaRPr>
          </a:p>
          <a:p>
            <a:pPr>
              <a:lnSpc>
                <a:spcPct val="200000"/>
              </a:lnSpc>
            </a:pPr>
            <a:r>
              <a:rPr lang="en-US" altLang="zh-CN" sz="1600" dirty="0">
                <a:cs typeface="Arial" panose="020B0604020202020204" pitchFamily="34" charset="0"/>
              </a:rPr>
              <a:t>(1) </a:t>
            </a:r>
            <a:r>
              <a:rPr lang="zh-CN" altLang="en-US" sz="1600" dirty="0">
                <a:cs typeface="Arial" panose="020B0604020202020204" pitchFamily="34" charset="0"/>
              </a:rPr>
              <a:t>触发</a:t>
            </a:r>
            <a:r>
              <a:rPr lang="en-US" altLang="zh-CN" sz="1600" dirty="0">
                <a:cs typeface="Arial" panose="020B0604020202020204" pitchFamily="34" charset="0"/>
              </a:rPr>
              <a:t>ISR – </a:t>
            </a:r>
            <a:r>
              <a:rPr lang="zh-CN" altLang="en-US" sz="1600" dirty="0">
                <a:cs typeface="Arial" panose="020B0604020202020204" pitchFamily="34" charset="0"/>
              </a:rPr>
              <a:t>增强敏感性</a:t>
            </a:r>
            <a:endParaRPr lang="en-US" altLang="zh-CN" sz="1600" dirty="0">
              <a:cs typeface="Arial" panose="020B0604020202020204" pitchFamily="34" charset="0"/>
            </a:endParaRPr>
          </a:p>
          <a:p>
            <a:pPr>
              <a:lnSpc>
                <a:spcPct val="200000"/>
              </a:lnSpc>
            </a:pPr>
            <a:r>
              <a:rPr lang="en-US" altLang="zh-CN" sz="1600" dirty="0">
                <a:cs typeface="Arial" panose="020B0604020202020204" pitchFamily="34" charset="0"/>
              </a:rPr>
              <a:t>(2) </a:t>
            </a:r>
            <a:r>
              <a:rPr lang="zh-CN" altLang="en-US" sz="1600" dirty="0">
                <a:cs typeface="Arial" panose="020B0604020202020204" pitchFamily="34" charset="0"/>
              </a:rPr>
              <a:t>识别</a:t>
            </a:r>
            <a:r>
              <a:rPr lang="en-US" altLang="zh-CN" sz="1600" dirty="0">
                <a:cs typeface="Arial" panose="020B0604020202020204" pitchFamily="34" charset="0"/>
              </a:rPr>
              <a:t>MAMP - </a:t>
            </a:r>
            <a:r>
              <a:rPr lang="zh-CN" altLang="en-US" sz="1600" dirty="0">
                <a:cs typeface="Arial" panose="020B0604020202020204" pitchFamily="34" charset="0"/>
              </a:rPr>
              <a:t>激活免疫系统</a:t>
            </a:r>
            <a:endParaRPr lang="en-US" altLang="zh-CN" sz="1600" dirty="0">
              <a:cs typeface="Arial" panose="020B0604020202020204" pitchFamily="34" charset="0"/>
            </a:endParaRPr>
          </a:p>
        </p:txBody>
      </p:sp>
      <p:sp>
        <p:nvSpPr>
          <p:cNvPr id="11" name="文本框 10">
            <a:extLst>
              <a:ext uri="{FF2B5EF4-FFF2-40B4-BE49-F238E27FC236}">
                <a16:creationId xmlns:a16="http://schemas.microsoft.com/office/drawing/2014/main" id="{BF6A417B-95AB-4C21-8478-AB3FFF3664B3}"/>
              </a:ext>
            </a:extLst>
          </p:cNvPr>
          <p:cNvSpPr txBox="1"/>
          <p:nvPr/>
        </p:nvSpPr>
        <p:spPr>
          <a:xfrm>
            <a:off x="566742" y="6284258"/>
            <a:ext cx="3705221" cy="276999"/>
          </a:xfrm>
          <a:prstGeom prst="rect">
            <a:avLst/>
          </a:prstGeom>
          <a:noFill/>
        </p:spPr>
        <p:txBody>
          <a:bodyPr wrap="square" rtlCol="0">
            <a:spAutoFit/>
          </a:bodyPr>
          <a:lstStyle/>
          <a:p>
            <a:pPr algn="just"/>
            <a:r>
              <a:rPr lang="en-US" altLang="zh-CN" sz="1200" dirty="0" err="1">
                <a:latin typeface="Arial" panose="020B0604020202020204" pitchFamily="34" charset="0"/>
                <a:cs typeface="Arial" panose="020B0604020202020204" pitchFamily="34" charset="0"/>
              </a:rPr>
              <a:t>Dangl</a:t>
            </a:r>
            <a:r>
              <a:rPr lang="en-US" altLang="zh-CN" sz="1200" dirty="0">
                <a:latin typeface="Arial" panose="020B0604020202020204" pitchFamily="34" charset="0"/>
                <a:cs typeface="Arial" panose="020B0604020202020204" pitchFamily="34" charset="0"/>
              </a:rPr>
              <a:t> et al.,  2019, Current Opinion in Microbiology</a:t>
            </a:r>
            <a:endParaRPr lang="zh-CN" altLang="en-US" sz="12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9AAC98F0-5416-47E6-A005-A164497A13F1}"/>
              </a:ext>
            </a:extLst>
          </p:cNvPr>
          <p:cNvPicPr>
            <a:picLocks noChangeAspect="1"/>
          </p:cNvPicPr>
          <p:nvPr/>
        </p:nvPicPr>
        <p:blipFill rotWithShape="1">
          <a:blip r:embed="rId4"/>
          <a:srcRect t="45277" r="35729"/>
          <a:stretch/>
        </p:blipFill>
        <p:spPr>
          <a:xfrm>
            <a:off x="4467878" y="2167868"/>
            <a:ext cx="3399826" cy="1337331"/>
          </a:xfrm>
          <a:prstGeom prst="rect">
            <a:avLst/>
          </a:prstGeom>
        </p:spPr>
      </p:pic>
      <p:pic>
        <p:nvPicPr>
          <p:cNvPr id="12" name="图片 11">
            <a:extLst>
              <a:ext uri="{FF2B5EF4-FFF2-40B4-BE49-F238E27FC236}">
                <a16:creationId xmlns:a16="http://schemas.microsoft.com/office/drawing/2014/main" id="{CD28E012-B770-481A-B29D-E1BDB02C8332}"/>
              </a:ext>
            </a:extLst>
          </p:cNvPr>
          <p:cNvPicPr>
            <a:picLocks noChangeAspect="1"/>
          </p:cNvPicPr>
          <p:nvPr/>
        </p:nvPicPr>
        <p:blipFill rotWithShape="1">
          <a:blip r:embed="rId4"/>
          <a:srcRect l="66864"/>
          <a:stretch/>
        </p:blipFill>
        <p:spPr>
          <a:xfrm>
            <a:off x="7897346" y="2242686"/>
            <a:ext cx="1047335" cy="1187693"/>
          </a:xfrm>
          <a:prstGeom prst="rect">
            <a:avLst/>
          </a:prstGeom>
        </p:spPr>
      </p:pic>
    </p:spTree>
    <p:extLst>
      <p:ext uri="{BB962C8B-B14F-4D97-AF65-F5344CB8AC3E}">
        <p14:creationId xmlns:p14="http://schemas.microsoft.com/office/powerpoint/2010/main" val="287653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external file that holds a picture, illustration, etc.&#10;Object name is ismej201582f2.jpg">
            <a:extLst>
              <a:ext uri="{FF2B5EF4-FFF2-40B4-BE49-F238E27FC236}">
                <a16:creationId xmlns:a16="http://schemas.microsoft.com/office/drawing/2014/main" id="{52DEFBEE-2F06-4805-B8BC-A6AE17B48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33" y="1183174"/>
            <a:ext cx="6152914" cy="53145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1B3BB00-8F50-4824-9742-C8DF2C5AA212}"/>
              </a:ext>
            </a:extLst>
          </p:cNvPr>
          <p:cNvSpPr txBox="1"/>
          <p:nvPr/>
        </p:nvSpPr>
        <p:spPr>
          <a:xfrm>
            <a:off x="156882" y="112076"/>
            <a:ext cx="7749989"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致病菌和植物根系微生物组的相互作用</a:t>
            </a:r>
          </a:p>
        </p:txBody>
      </p:sp>
      <p:pic>
        <p:nvPicPr>
          <p:cNvPr id="4" name="图片 3">
            <a:extLst>
              <a:ext uri="{FF2B5EF4-FFF2-40B4-BE49-F238E27FC236}">
                <a16:creationId xmlns:a16="http://schemas.microsoft.com/office/drawing/2014/main" id="{7C36B5B6-7501-47CD-B25D-4162399C0B62}"/>
              </a:ext>
            </a:extLst>
          </p:cNvPr>
          <p:cNvPicPr>
            <a:picLocks noChangeAspect="1"/>
          </p:cNvPicPr>
          <p:nvPr/>
        </p:nvPicPr>
        <p:blipFill>
          <a:blip r:embed="rId4"/>
          <a:stretch>
            <a:fillRect/>
          </a:stretch>
        </p:blipFill>
        <p:spPr>
          <a:xfrm>
            <a:off x="5106128" y="1089025"/>
            <a:ext cx="3766743" cy="1755184"/>
          </a:xfrm>
          <a:prstGeom prst="rect">
            <a:avLst/>
          </a:prstGeom>
        </p:spPr>
      </p:pic>
    </p:spTree>
    <p:extLst>
      <p:ext uri="{BB962C8B-B14F-4D97-AF65-F5344CB8AC3E}">
        <p14:creationId xmlns:p14="http://schemas.microsoft.com/office/powerpoint/2010/main" val="418866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97F7015-632F-4AF4-A7F7-B4A8B87EE0C4}"/>
              </a:ext>
            </a:extLst>
          </p:cNvPr>
          <p:cNvSpPr/>
          <p:nvPr/>
        </p:nvSpPr>
        <p:spPr>
          <a:xfrm>
            <a:off x="109245" y="4475814"/>
            <a:ext cx="2185214"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Rhizoctonia </a:t>
            </a:r>
            <a:r>
              <a:rPr lang="en-US" altLang="zh-CN" i="1" dirty="0" err="1">
                <a:latin typeface="Arial" panose="020B0604020202020204" pitchFamily="34" charset="0"/>
                <a:cs typeface="Arial" panose="020B0604020202020204" pitchFamily="34" charset="0"/>
              </a:rPr>
              <a:t>solani</a:t>
            </a:r>
            <a:r>
              <a:rPr lang="en-US" altLang="zh-CN" i="1" dirty="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9360352B-938E-4EE3-BEF6-60E03796BF01}"/>
              </a:ext>
            </a:extLst>
          </p:cNvPr>
          <p:cNvSpPr/>
          <p:nvPr/>
        </p:nvSpPr>
        <p:spPr>
          <a:xfrm>
            <a:off x="2530270" y="3028775"/>
            <a:ext cx="2122697" cy="400110"/>
          </a:xfrm>
          <a:prstGeom prst="rect">
            <a:avLst/>
          </a:prstGeom>
        </p:spPr>
        <p:txBody>
          <a:bodyPr wrap="none">
            <a:spAutoFit/>
          </a:bodyPr>
          <a:lstStyle/>
          <a:p>
            <a:r>
              <a:rPr lang="en-US" altLang="zh-CN" sz="2000" dirty="0">
                <a:solidFill>
                  <a:srgbClr val="D40016"/>
                </a:solidFill>
                <a:latin typeface="Arial" panose="020B0604020202020204" pitchFamily="34" charset="0"/>
                <a:cs typeface="Arial" panose="020B0604020202020204" pitchFamily="34" charset="0"/>
              </a:rPr>
              <a:t>Root microbiome</a:t>
            </a:r>
            <a:endParaRPr lang="zh-CN" altLang="en-US" sz="2000" dirty="0">
              <a:solidFill>
                <a:srgbClr val="D40016"/>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2AD7A7A-23D0-4440-B08B-3FEB8E6FDCD3}"/>
              </a:ext>
            </a:extLst>
          </p:cNvPr>
          <p:cNvSpPr/>
          <p:nvPr/>
        </p:nvSpPr>
        <p:spPr>
          <a:xfrm>
            <a:off x="649629" y="1803188"/>
            <a:ext cx="1508746" cy="400110"/>
          </a:xfrm>
          <a:prstGeom prst="rect">
            <a:avLst/>
          </a:prstGeom>
        </p:spPr>
        <p:txBody>
          <a:bodyPr wrap="none">
            <a:spAutoFit/>
          </a:bodyPr>
          <a:lstStyle/>
          <a:p>
            <a:r>
              <a:rPr lang="en-US" altLang="zh-CN" sz="2000" dirty="0">
                <a:solidFill>
                  <a:srgbClr val="00B050"/>
                </a:solidFill>
                <a:latin typeface="Arial" panose="020B0604020202020204" pitchFamily="34" charset="0"/>
                <a:cs typeface="Arial" panose="020B0604020202020204" pitchFamily="34" charset="0"/>
              </a:rPr>
              <a:t>Sugar beet </a:t>
            </a:r>
            <a:endParaRPr lang="zh-CN" altLang="en-US" sz="2000" dirty="0">
              <a:solidFill>
                <a:srgbClr val="00B050"/>
              </a:solidFill>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D28B2BEF-9717-4D21-B7E1-F75684256B97}"/>
              </a:ext>
            </a:extLst>
          </p:cNvPr>
          <p:cNvCxnSpPr>
            <a:cxnSpLocks/>
          </p:cNvCxnSpPr>
          <p:nvPr/>
        </p:nvCxnSpPr>
        <p:spPr>
          <a:xfrm flipV="1">
            <a:off x="1404002" y="2358301"/>
            <a:ext cx="0" cy="2042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a:extLst>
              <a:ext uri="{FF2B5EF4-FFF2-40B4-BE49-F238E27FC236}">
                <a16:creationId xmlns:a16="http://schemas.microsoft.com/office/drawing/2014/main" id="{51600A48-11A8-4D17-A8CE-677002771248}"/>
              </a:ext>
            </a:extLst>
          </p:cNvPr>
          <p:cNvCxnSpPr>
            <a:cxnSpLocks/>
          </p:cNvCxnSpPr>
          <p:nvPr/>
        </p:nvCxnSpPr>
        <p:spPr>
          <a:xfrm>
            <a:off x="2227940" y="2003243"/>
            <a:ext cx="1363679" cy="95313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260F4D8E-A493-40A5-8427-153049B30F8E}"/>
              </a:ext>
            </a:extLst>
          </p:cNvPr>
          <p:cNvCxnSpPr>
            <a:cxnSpLocks/>
          </p:cNvCxnSpPr>
          <p:nvPr/>
        </p:nvCxnSpPr>
        <p:spPr>
          <a:xfrm rot="10800000" flipV="1">
            <a:off x="2294460" y="3579350"/>
            <a:ext cx="1330644" cy="1097570"/>
          </a:xfrm>
          <a:prstGeom prst="bentConnector3">
            <a:avLst>
              <a:gd name="adj1" fmla="val 204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4E132DFF-BAE4-4086-A001-4C512148CCFA}"/>
              </a:ext>
            </a:extLst>
          </p:cNvPr>
          <p:cNvSpPr/>
          <p:nvPr/>
        </p:nvSpPr>
        <p:spPr>
          <a:xfrm>
            <a:off x="3830921" y="4061683"/>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589637CB-FB08-4180-A4CB-852DBE0D1EF0}"/>
              </a:ext>
            </a:extLst>
          </p:cNvPr>
          <p:cNvSpPr/>
          <p:nvPr/>
        </p:nvSpPr>
        <p:spPr>
          <a:xfrm>
            <a:off x="3840518" y="2134127"/>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4B6C5A90-BB89-4FDA-96E7-B59AB2C56479}"/>
              </a:ext>
            </a:extLst>
          </p:cNvPr>
          <p:cNvSpPr/>
          <p:nvPr/>
        </p:nvSpPr>
        <p:spPr>
          <a:xfrm>
            <a:off x="649629" y="1101219"/>
            <a:ext cx="3347396" cy="400110"/>
          </a:xfrm>
          <a:prstGeom prst="rect">
            <a:avLst/>
          </a:prstGeom>
          <a:solidFill>
            <a:schemeClr val="accent2">
              <a:lumMod val="20000"/>
              <a:lumOff val="80000"/>
            </a:schemeClr>
          </a:solidFill>
        </p:spPr>
        <p:txBody>
          <a:bodyPr wrap="square">
            <a:spAutoFit/>
          </a:bodyPr>
          <a:lstStyle/>
          <a:p>
            <a:pPr algn="ctr"/>
            <a:r>
              <a:rPr lang="en-US" altLang="zh-CN" sz="2000" b="1" dirty="0">
                <a:solidFill>
                  <a:srgbClr val="000000"/>
                </a:solidFill>
                <a:latin typeface="Arial" panose="020B0604020202020204" pitchFamily="34" charset="0"/>
                <a:cs typeface="Arial" panose="020B0604020202020204" pitchFamily="34" charset="0"/>
              </a:rPr>
              <a:t>In this research</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99B8F503-6433-4482-9B71-FBBC24D67632}"/>
              </a:ext>
            </a:extLst>
          </p:cNvPr>
          <p:cNvSpPr txBox="1"/>
          <p:nvPr/>
        </p:nvSpPr>
        <p:spPr>
          <a:xfrm>
            <a:off x="156882" y="112076"/>
            <a:ext cx="8987118"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研究对象、科学问题和研究目的</a:t>
            </a:r>
          </a:p>
        </p:txBody>
      </p:sp>
      <p:sp>
        <p:nvSpPr>
          <p:cNvPr id="23" name="矩形 22">
            <a:extLst>
              <a:ext uri="{FF2B5EF4-FFF2-40B4-BE49-F238E27FC236}">
                <a16:creationId xmlns:a16="http://schemas.microsoft.com/office/drawing/2014/main" id="{292B3951-DB7E-47B6-BBD2-59B9292584E9}"/>
              </a:ext>
            </a:extLst>
          </p:cNvPr>
          <p:cNvSpPr/>
          <p:nvPr/>
        </p:nvSpPr>
        <p:spPr>
          <a:xfrm>
            <a:off x="4607579" y="2003243"/>
            <a:ext cx="3185487" cy="858377"/>
          </a:xfrm>
          <a:prstGeom prst="rect">
            <a:avLst/>
          </a:prstGeom>
        </p:spPr>
        <p:txBody>
          <a:bodyPr wrap="none">
            <a:spAutoFit/>
          </a:bodyPr>
          <a:lstStyle/>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致病菌侵染植物后，</a:t>
            </a:r>
            <a:endParaRPr lang="en-US" altLang="zh-CN" b="1"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植物根系富集哪些微生物组？</a:t>
            </a:r>
            <a:endParaRPr lang="en-US" altLang="zh-CN" b="1" dirty="0">
              <a:latin typeface="黑体" panose="02010609060101010101" pitchFamily="49" charset="-122"/>
              <a:ea typeface="黑体" panose="02010609060101010101" pitchFamily="49" charset="-122"/>
              <a:cs typeface="Arial" panose="020B0604020202020204" pitchFamily="34" charset="0"/>
            </a:endParaRPr>
          </a:p>
        </p:txBody>
      </p:sp>
      <p:sp>
        <p:nvSpPr>
          <p:cNvPr id="24" name="矩形 23">
            <a:extLst>
              <a:ext uri="{FF2B5EF4-FFF2-40B4-BE49-F238E27FC236}">
                <a16:creationId xmlns:a16="http://schemas.microsoft.com/office/drawing/2014/main" id="{5E78F09B-573D-4022-992A-246B579A4FEE}"/>
              </a:ext>
            </a:extLst>
          </p:cNvPr>
          <p:cNvSpPr/>
          <p:nvPr/>
        </p:nvSpPr>
        <p:spPr>
          <a:xfrm>
            <a:off x="4607579" y="4061683"/>
            <a:ext cx="3185487" cy="442878"/>
          </a:xfrm>
          <a:prstGeom prst="rect">
            <a:avLst/>
          </a:prstGeom>
        </p:spPr>
        <p:txBody>
          <a:bodyPr wrap="none">
            <a:spAutoFit/>
          </a:bodyPr>
          <a:lstStyle/>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微生物如何抑制致病菌生长？</a:t>
            </a:r>
          </a:p>
        </p:txBody>
      </p:sp>
      <p:sp>
        <p:nvSpPr>
          <p:cNvPr id="25" name="矩形 24">
            <a:extLst>
              <a:ext uri="{FF2B5EF4-FFF2-40B4-BE49-F238E27FC236}">
                <a16:creationId xmlns:a16="http://schemas.microsoft.com/office/drawing/2014/main" id="{530CFE75-809B-46B3-9800-8A85072BA39D}"/>
              </a:ext>
            </a:extLst>
          </p:cNvPr>
          <p:cNvSpPr/>
          <p:nvPr/>
        </p:nvSpPr>
        <p:spPr>
          <a:xfrm>
            <a:off x="8072880" y="2114535"/>
            <a:ext cx="509991" cy="707886"/>
          </a:xfrm>
          <a:prstGeom prst="rect">
            <a:avLst/>
          </a:prstGeom>
          <a:solidFill>
            <a:schemeClr val="accent4">
              <a:lumMod val="20000"/>
              <a:lumOff val="80000"/>
            </a:schemeClr>
          </a:solidFill>
        </p:spPr>
        <p:txBody>
          <a:bodyPr wrap="square">
            <a:spAutoFit/>
          </a:bodyPr>
          <a:lstStyle/>
          <a:p>
            <a:pPr algn="ctr"/>
            <a:r>
              <a:rPr lang="zh-CN" altLang="en-US" sz="2000" b="1" dirty="0">
                <a:solidFill>
                  <a:srgbClr val="000000"/>
                </a:solidFill>
                <a:latin typeface="Arial" panose="020B0604020202020204" pitchFamily="34" charset="0"/>
                <a:cs typeface="Arial" panose="020B0604020202020204" pitchFamily="34" charset="0"/>
              </a:rPr>
              <a:t>分类</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26" name="矩形 25">
            <a:extLst>
              <a:ext uri="{FF2B5EF4-FFF2-40B4-BE49-F238E27FC236}">
                <a16:creationId xmlns:a16="http://schemas.microsoft.com/office/drawing/2014/main" id="{920D7E7C-A1EE-47B3-BEF2-A3676C07D726}"/>
              </a:ext>
            </a:extLst>
          </p:cNvPr>
          <p:cNvSpPr/>
          <p:nvPr/>
        </p:nvSpPr>
        <p:spPr>
          <a:xfrm>
            <a:off x="8072879" y="3917846"/>
            <a:ext cx="509992" cy="707886"/>
          </a:xfrm>
          <a:prstGeom prst="rect">
            <a:avLst/>
          </a:prstGeom>
          <a:solidFill>
            <a:schemeClr val="accent4">
              <a:lumMod val="20000"/>
              <a:lumOff val="80000"/>
            </a:schemeClr>
          </a:solidFill>
        </p:spPr>
        <p:txBody>
          <a:bodyPr wrap="square">
            <a:spAutoFit/>
          </a:bodyPr>
          <a:lstStyle/>
          <a:p>
            <a:pPr algn="ctr"/>
            <a:r>
              <a:rPr lang="zh-CN" altLang="en-US" sz="2000" b="1" dirty="0">
                <a:solidFill>
                  <a:srgbClr val="000000"/>
                </a:solidFill>
                <a:latin typeface="Arial" panose="020B0604020202020204" pitchFamily="34" charset="0"/>
                <a:cs typeface="Arial" panose="020B0604020202020204" pitchFamily="34" charset="0"/>
              </a:rPr>
              <a:t>功能</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27" name="矩形 26">
            <a:extLst>
              <a:ext uri="{FF2B5EF4-FFF2-40B4-BE49-F238E27FC236}">
                <a16:creationId xmlns:a16="http://schemas.microsoft.com/office/drawing/2014/main" id="{EFD9F1BB-51CB-49EB-A5CB-899FF4F5394C}"/>
              </a:ext>
            </a:extLst>
          </p:cNvPr>
          <p:cNvSpPr/>
          <p:nvPr/>
        </p:nvSpPr>
        <p:spPr>
          <a:xfrm>
            <a:off x="446529" y="5594806"/>
            <a:ext cx="2185213" cy="461665"/>
          </a:xfrm>
          <a:prstGeom prst="rect">
            <a:avLst/>
          </a:prstGeom>
        </p:spPr>
        <p:txBody>
          <a:bodyPr wrap="square">
            <a:spAutoFit/>
          </a:bodyPr>
          <a:lstStyle/>
          <a:p>
            <a:r>
              <a:rPr lang="zh-CN" altLang="en-US" sz="2400" b="1" dirty="0">
                <a:solidFill>
                  <a:srgbClr val="C00000"/>
                </a:solidFill>
                <a:latin typeface="Arial" panose="020B0604020202020204" pitchFamily="34" charset="0"/>
                <a:cs typeface="Arial" panose="020B0604020202020204" pitchFamily="34" charset="0"/>
              </a:rPr>
              <a:t>研究目的：</a:t>
            </a:r>
          </a:p>
        </p:txBody>
      </p:sp>
      <p:sp>
        <p:nvSpPr>
          <p:cNvPr id="28" name="矩形 27">
            <a:extLst>
              <a:ext uri="{FF2B5EF4-FFF2-40B4-BE49-F238E27FC236}">
                <a16:creationId xmlns:a16="http://schemas.microsoft.com/office/drawing/2014/main" id="{5656B422-3FED-4545-8A8F-4461AE0BF3EE}"/>
              </a:ext>
            </a:extLst>
          </p:cNvPr>
          <p:cNvSpPr/>
          <p:nvPr/>
        </p:nvSpPr>
        <p:spPr>
          <a:xfrm>
            <a:off x="2294459" y="5563727"/>
            <a:ext cx="5067413" cy="858377"/>
          </a:xfrm>
          <a:prstGeom prst="rect">
            <a:avLst/>
          </a:prstGeom>
        </p:spPr>
        <p:txBody>
          <a:bodyPr wrap="none">
            <a:spAutoFit/>
          </a:bodyPr>
          <a:lstStyle/>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研究植物根系内生微生物组的物种和基因多样性</a:t>
            </a:r>
            <a:endParaRPr lang="en-US" altLang="zh-CN" b="1"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以及在保护植物免受真菌感染方面的功能</a:t>
            </a:r>
          </a:p>
        </p:txBody>
      </p:sp>
    </p:spTree>
    <p:extLst>
      <p:ext uri="{BB962C8B-B14F-4D97-AF65-F5344CB8AC3E}">
        <p14:creationId xmlns:p14="http://schemas.microsoft.com/office/powerpoint/2010/main" val="297931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07977E-3551-4E6D-91C4-335BEE412647}"/>
              </a:ext>
            </a:extLst>
          </p:cNvPr>
          <p:cNvSpPr txBox="1"/>
          <p:nvPr/>
        </p:nvSpPr>
        <p:spPr>
          <a:xfrm>
            <a:off x="156882" y="112076"/>
            <a:ext cx="6410606"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研究思路和主要方法</a:t>
            </a:r>
          </a:p>
        </p:txBody>
      </p:sp>
      <p:sp>
        <p:nvSpPr>
          <p:cNvPr id="3" name="矩形 2">
            <a:extLst>
              <a:ext uri="{FF2B5EF4-FFF2-40B4-BE49-F238E27FC236}">
                <a16:creationId xmlns:a16="http://schemas.microsoft.com/office/drawing/2014/main" id="{67120DF5-4F24-4B8C-8B7A-F531A99C0F02}"/>
              </a:ext>
            </a:extLst>
          </p:cNvPr>
          <p:cNvSpPr/>
          <p:nvPr/>
        </p:nvSpPr>
        <p:spPr>
          <a:xfrm>
            <a:off x="109245" y="4475814"/>
            <a:ext cx="2185214"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Rhizoctonia </a:t>
            </a:r>
            <a:r>
              <a:rPr lang="en-US" altLang="zh-CN" i="1" dirty="0" err="1">
                <a:latin typeface="Arial" panose="020B0604020202020204" pitchFamily="34" charset="0"/>
                <a:cs typeface="Arial" panose="020B0604020202020204" pitchFamily="34" charset="0"/>
              </a:rPr>
              <a:t>solani</a:t>
            </a:r>
            <a:r>
              <a:rPr lang="en-US" altLang="zh-CN" i="1" dirty="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6B180F47-9085-414F-9E86-0EC0F3CA1B32}"/>
              </a:ext>
            </a:extLst>
          </p:cNvPr>
          <p:cNvSpPr/>
          <p:nvPr/>
        </p:nvSpPr>
        <p:spPr>
          <a:xfrm>
            <a:off x="2530270" y="3028775"/>
            <a:ext cx="2122697" cy="400110"/>
          </a:xfrm>
          <a:prstGeom prst="rect">
            <a:avLst/>
          </a:prstGeom>
        </p:spPr>
        <p:txBody>
          <a:bodyPr wrap="none">
            <a:spAutoFit/>
          </a:bodyPr>
          <a:lstStyle/>
          <a:p>
            <a:r>
              <a:rPr lang="en-US" altLang="zh-CN" sz="2000" dirty="0">
                <a:solidFill>
                  <a:srgbClr val="D40016"/>
                </a:solidFill>
                <a:latin typeface="Arial" panose="020B0604020202020204" pitchFamily="34" charset="0"/>
                <a:cs typeface="Arial" panose="020B0604020202020204" pitchFamily="34" charset="0"/>
              </a:rPr>
              <a:t>Root microbiome</a:t>
            </a:r>
            <a:endParaRPr lang="zh-CN" altLang="en-US" sz="2000" dirty="0">
              <a:solidFill>
                <a:srgbClr val="D40016"/>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DF2900CB-E7B7-4FF8-A24D-CD861F72B26A}"/>
              </a:ext>
            </a:extLst>
          </p:cNvPr>
          <p:cNvSpPr/>
          <p:nvPr/>
        </p:nvSpPr>
        <p:spPr>
          <a:xfrm>
            <a:off x="649629" y="1803188"/>
            <a:ext cx="1508746" cy="400110"/>
          </a:xfrm>
          <a:prstGeom prst="rect">
            <a:avLst/>
          </a:prstGeom>
        </p:spPr>
        <p:txBody>
          <a:bodyPr wrap="none">
            <a:spAutoFit/>
          </a:bodyPr>
          <a:lstStyle/>
          <a:p>
            <a:r>
              <a:rPr lang="en-US" altLang="zh-CN" sz="2000" dirty="0">
                <a:solidFill>
                  <a:srgbClr val="00B050"/>
                </a:solidFill>
                <a:latin typeface="Arial" panose="020B0604020202020204" pitchFamily="34" charset="0"/>
                <a:cs typeface="Arial" panose="020B0604020202020204" pitchFamily="34" charset="0"/>
              </a:rPr>
              <a:t>Sugar beet </a:t>
            </a:r>
            <a:endParaRPr lang="zh-CN" altLang="en-US" sz="2000" dirty="0">
              <a:solidFill>
                <a:srgbClr val="00B050"/>
              </a:solidFill>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CEB51D25-C10B-4B5C-9D20-6800BCCB4A1D}"/>
              </a:ext>
            </a:extLst>
          </p:cNvPr>
          <p:cNvCxnSpPr>
            <a:cxnSpLocks/>
          </p:cNvCxnSpPr>
          <p:nvPr/>
        </p:nvCxnSpPr>
        <p:spPr>
          <a:xfrm flipV="1">
            <a:off x="1404002" y="2358301"/>
            <a:ext cx="0" cy="2042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a:extLst>
              <a:ext uri="{FF2B5EF4-FFF2-40B4-BE49-F238E27FC236}">
                <a16:creationId xmlns:a16="http://schemas.microsoft.com/office/drawing/2014/main" id="{EB15C552-6308-4DEF-99C5-25B4C4B6AD85}"/>
              </a:ext>
            </a:extLst>
          </p:cNvPr>
          <p:cNvCxnSpPr>
            <a:cxnSpLocks/>
          </p:cNvCxnSpPr>
          <p:nvPr/>
        </p:nvCxnSpPr>
        <p:spPr>
          <a:xfrm>
            <a:off x="2227940" y="2003243"/>
            <a:ext cx="1363679" cy="95313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6FC40BE9-E762-4146-8C94-ACB0BE915722}"/>
              </a:ext>
            </a:extLst>
          </p:cNvPr>
          <p:cNvCxnSpPr>
            <a:cxnSpLocks/>
          </p:cNvCxnSpPr>
          <p:nvPr/>
        </p:nvCxnSpPr>
        <p:spPr>
          <a:xfrm rot="10800000" flipV="1">
            <a:off x="2294460" y="3579350"/>
            <a:ext cx="1330644" cy="1097570"/>
          </a:xfrm>
          <a:prstGeom prst="bentConnector3">
            <a:avLst>
              <a:gd name="adj1" fmla="val 204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6808501E-8C0B-40E8-8A90-425B14FE5BC4}"/>
              </a:ext>
            </a:extLst>
          </p:cNvPr>
          <p:cNvSpPr/>
          <p:nvPr/>
        </p:nvSpPr>
        <p:spPr>
          <a:xfrm>
            <a:off x="3830921" y="4061683"/>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8EC83FE2-5BA4-4B35-A2B2-7336D60CBE6A}"/>
              </a:ext>
            </a:extLst>
          </p:cNvPr>
          <p:cNvSpPr/>
          <p:nvPr/>
        </p:nvSpPr>
        <p:spPr>
          <a:xfrm>
            <a:off x="3840518" y="2134127"/>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C8E64932-C564-48B6-8ECD-0097197A0BC8}"/>
              </a:ext>
            </a:extLst>
          </p:cNvPr>
          <p:cNvSpPr/>
          <p:nvPr/>
        </p:nvSpPr>
        <p:spPr>
          <a:xfrm>
            <a:off x="649629" y="1101219"/>
            <a:ext cx="3347396" cy="400110"/>
          </a:xfrm>
          <a:prstGeom prst="rect">
            <a:avLst/>
          </a:prstGeom>
          <a:solidFill>
            <a:schemeClr val="accent2">
              <a:lumMod val="20000"/>
              <a:lumOff val="80000"/>
            </a:schemeClr>
          </a:solidFill>
        </p:spPr>
        <p:txBody>
          <a:bodyPr wrap="square">
            <a:spAutoFit/>
          </a:bodyPr>
          <a:lstStyle/>
          <a:p>
            <a:pPr algn="ctr"/>
            <a:r>
              <a:rPr lang="en-US" altLang="zh-CN" sz="2000" b="1" dirty="0">
                <a:solidFill>
                  <a:srgbClr val="000000"/>
                </a:solidFill>
                <a:latin typeface="Arial" panose="020B0604020202020204" pitchFamily="34" charset="0"/>
                <a:cs typeface="Arial" panose="020B0604020202020204" pitchFamily="34" charset="0"/>
              </a:rPr>
              <a:t>In this research</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2F37EFB2-EC62-4864-96D5-2AB496BF0AD2}"/>
              </a:ext>
            </a:extLst>
          </p:cNvPr>
          <p:cNvSpPr/>
          <p:nvPr/>
        </p:nvSpPr>
        <p:spPr>
          <a:xfrm>
            <a:off x="4607579" y="2003243"/>
            <a:ext cx="3789820" cy="858377"/>
          </a:xfrm>
          <a:prstGeom prst="rect">
            <a:avLst/>
          </a:prstGeom>
        </p:spPr>
        <p:txBody>
          <a:bodyPr wrap="none">
            <a:spAutoFit/>
          </a:bodyPr>
          <a:lstStyle/>
          <a:p>
            <a:pPr>
              <a:lnSpc>
                <a:spcPct val="150000"/>
              </a:lnSpc>
            </a:pP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宏基因组测序 </a:t>
            </a:r>
            <a:r>
              <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rPr>
              <a:t>+ </a:t>
            </a: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网络相关性分析：</a:t>
            </a:r>
            <a:endPar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探究群落结构和功能基因差异</a:t>
            </a:r>
            <a:endParaRPr lang="en-US" altLang="zh-CN" b="1" dirty="0">
              <a:latin typeface="黑体" panose="02010609060101010101" pitchFamily="49" charset="-122"/>
              <a:ea typeface="黑体" panose="02010609060101010101" pitchFamily="49" charset="-122"/>
              <a:cs typeface="Arial" panose="020B0604020202020204" pitchFamily="34" charset="0"/>
            </a:endParaRPr>
          </a:p>
        </p:txBody>
      </p:sp>
      <p:sp>
        <p:nvSpPr>
          <p:cNvPr id="13" name="矩形 12">
            <a:extLst>
              <a:ext uri="{FF2B5EF4-FFF2-40B4-BE49-F238E27FC236}">
                <a16:creationId xmlns:a16="http://schemas.microsoft.com/office/drawing/2014/main" id="{A740BC96-FB3C-4CE1-AFC3-ECEF1BE65B8E}"/>
              </a:ext>
            </a:extLst>
          </p:cNvPr>
          <p:cNvSpPr/>
          <p:nvPr/>
        </p:nvSpPr>
        <p:spPr>
          <a:xfrm>
            <a:off x="4652968" y="3802103"/>
            <a:ext cx="3674788" cy="1273875"/>
          </a:xfrm>
          <a:prstGeom prst="rect">
            <a:avLst/>
          </a:prstGeom>
        </p:spPr>
        <p:txBody>
          <a:bodyPr wrap="square">
            <a:spAutoFit/>
          </a:bodyPr>
          <a:lstStyle/>
          <a:p>
            <a:pPr>
              <a:lnSpc>
                <a:spcPct val="150000"/>
              </a:lnSpc>
            </a:pP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重建</a:t>
            </a:r>
            <a:r>
              <a:rPr lang="en-US" altLang="zh-CN" b="1" dirty="0" err="1">
                <a:highlight>
                  <a:srgbClr val="FFFF00"/>
                </a:highlight>
                <a:latin typeface="黑体" panose="02010609060101010101" pitchFamily="49" charset="-122"/>
                <a:ea typeface="黑体" panose="02010609060101010101" pitchFamily="49" charset="-122"/>
                <a:cs typeface="Arial" panose="020B0604020202020204" pitchFamily="34" charset="0"/>
              </a:rPr>
              <a:t>Syncom</a:t>
            </a:r>
            <a:r>
              <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rPr>
              <a:t> + </a:t>
            </a: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基因定点突变</a:t>
            </a:r>
            <a:r>
              <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rPr>
              <a:t>:</a:t>
            </a:r>
          </a:p>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确定有益菌以及功能基因簇在抗病过程中的作用</a:t>
            </a:r>
            <a:endParaRPr lang="en-US" altLang="zh-CN" b="1" dirty="0">
              <a:latin typeface="黑体" panose="02010609060101010101" pitchFamily="49" charset="-122"/>
              <a:ea typeface="黑体" panose="02010609060101010101" pitchFamily="49" charset="-122"/>
              <a:cs typeface="Arial" panose="020B0604020202020204" pitchFamily="34" charset="0"/>
            </a:endParaRPr>
          </a:p>
        </p:txBody>
      </p:sp>
      <p:sp>
        <p:nvSpPr>
          <p:cNvPr id="14" name="矩形 13">
            <a:extLst>
              <a:ext uri="{FF2B5EF4-FFF2-40B4-BE49-F238E27FC236}">
                <a16:creationId xmlns:a16="http://schemas.microsoft.com/office/drawing/2014/main" id="{76DD35A7-3A28-4A03-945B-85FAEB9A9185}"/>
              </a:ext>
            </a:extLst>
          </p:cNvPr>
          <p:cNvSpPr/>
          <p:nvPr/>
        </p:nvSpPr>
        <p:spPr>
          <a:xfrm>
            <a:off x="8445054" y="1542693"/>
            <a:ext cx="589691" cy="1631216"/>
          </a:xfrm>
          <a:prstGeom prst="rect">
            <a:avLst/>
          </a:prstGeom>
          <a:solidFill>
            <a:schemeClr val="accent4">
              <a:lumMod val="20000"/>
              <a:lumOff val="80000"/>
            </a:schemeClr>
          </a:solidFill>
        </p:spPr>
        <p:txBody>
          <a:bodyPr wrap="square">
            <a:spAutoFit/>
          </a:bodyPr>
          <a:lstStyle/>
          <a:p>
            <a:pPr algn="ctr"/>
            <a:r>
              <a:rPr lang="zh-CN" altLang="en-US" sz="2000" b="1" i="0" dirty="0">
                <a:solidFill>
                  <a:srgbClr val="000000"/>
                </a:solidFill>
                <a:effectLst/>
                <a:latin typeface="Arial" panose="020B0604020202020204" pitchFamily="34" charset="0"/>
                <a:cs typeface="Arial" panose="020B0604020202020204" pitchFamily="34" charset="0"/>
              </a:rPr>
              <a:t>找到相关性</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33F4F532-86CD-46C7-AEF8-A968D89CE1FE}"/>
              </a:ext>
            </a:extLst>
          </p:cNvPr>
          <p:cNvSpPr/>
          <p:nvPr/>
        </p:nvSpPr>
        <p:spPr>
          <a:xfrm>
            <a:off x="8445054" y="3788575"/>
            <a:ext cx="589701" cy="1323439"/>
          </a:xfrm>
          <a:prstGeom prst="rect">
            <a:avLst/>
          </a:prstGeom>
          <a:solidFill>
            <a:schemeClr val="accent4">
              <a:lumMod val="20000"/>
              <a:lumOff val="80000"/>
            </a:schemeClr>
          </a:solidFill>
        </p:spPr>
        <p:txBody>
          <a:bodyPr wrap="square">
            <a:spAutoFit/>
          </a:bodyPr>
          <a:lstStyle/>
          <a:p>
            <a:pPr algn="ctr"/>
            <a:r>
              <a:rPr lang="zh-CN" altLang="en-US" sz="2000" b="1" dirty="0">
                <a:solidFill>
                  <a:srgbClr val="000000"/>
                </a:solidFill>
                <a:latin typeface="Arial" panose="020B0604020202020204" pitchFamily="34" charset="0"/>
                <a:cs typeface="Arial" panose="020B0604020202020204" pitchFamily="34" charset="0"/>
              </a:rPr>
              <a:t>证明因果</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9839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AC0794-E48E-464D-BD29-9FEF44631BA7}"/>
              </a:ext>
            </a:extLst>
          </p:cNvPr>
          <p:cNvPicPr>
            <a:picLocks noChangeAspect="1"/>
          </p:cNvPicPr>
          <p:nvPr/>
        </p:nvPicPr>
        <p:blipFill rotWithShape="1">
          <a:blip r:embed="rId3"/>
          <a:srcRect l="9228" t="-1" r="72788" b="86415"/>
          <a:stretch/>
        </p:blipFill>
        <p:spPr>
          <a:xfrm>
            <a:off x="5770535" y="276100"/>
            <a:ext cx="1446509" cy="1489514"/>
          </a:xfrm>
          <a:prstGeom prst="rect">
            <a:avLst/>
          </a:prstGeom>
        </p:spPr>
      </p:pic>
      <p:sp>
        <p:nvSpPr>
          <p:cNvPr id="5" name="文本框 4">
            <a:extLst>
              <a:ext uri="{FF2B5EF4-FFF2-40B4-BE49-F238E27FC236}">
                <a16:creationId xmlns:a16="http://schemas.microsoft.com/office/drawing/2014/main" id="{02AA2430-4E4A-4E49-A72A-8E25EC10A5A5}"/>
              </a:ext>
            </a:extLst>
          </p:cNvPr>
          <p:cNvSpPr txBox="1"/>
          <p:nvPr/>
        </p:nvSpPr>
        <p:spPr>
          <a:xfrm>
            <a:off x="156882" y="112076"/>
            <a:ext cx="6410606"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实验设计和主要流程</a:t>
            </a:r>
            <a:endParaRPr lang="en-US" altLang="zh-CN" sz="2400" b="1"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7A7ED794-856C-4C69-82B6-66B081404FB4}"/>
              </a:ext>
            </a:extLst>
          </p:cNvPr>
          <p:cNvSpPr txBox="1"/>
          <p:nvPr/>
        </p:nvSpPr>
        <p:spPr>
          <a:xfrm>
            <a:off x="2284224" y="4622254"/>
            <a:ext cx="1627095" cy="369332"/>
          </a:xfrm>
          <a:prstGeom prst="rect">
            <a:avLst/>
          </a:prstGeom>
          <a:solidFill>
            <a:schemeClr val="accent3">
              <a:lumMod val="20000"/>
              <a:lumOff val="80000"/>
            </a:schemeClr>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根系表面消毒</a:t>
            </a:r>
          </a:p>
        </p:txBody>
      </p:sp>
      <p:sp>
        <p:nvSpPr>
          <p:cNvPr id="13" name="文本框 12">
            <a:extLst>
              <a:ext uri="{FF2B5EF4-FFF2-40B4-BE49-F238E27FC236}">
                <a16:creationId xmlns:a16="http://schemas.microsoft.com/office/drawing/2014/main" id="{58ED010E-356E-4BC5-A050-381A30D84043}"/>
              </a:ext>
            </a:extLst>
          </p:cNvPr>
          <p:cNvSpPr txBox="1"/>
          <p:nvPr/>
        </p:nvSpPr>
        <p:spPr>
          <a:xfrm>
            <a:off x="768730" y="3599991"/>
            <a:ext cx="4658080" cy="369332"/>
          </a:xfrm>
          <a:prstGeom prst="rect">
            <a:avLst/>
          </a:prstGeom>
          <a:solidFill>
            <a:schemeClr val="accent3">
              <a:lumMod val="20000"/>
              <a:lumOff val="80000"/>
            </a:schemeClr>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生长四周后，收集没有病症的甜菜幼苗根系</a:t>
            </a:r>
          </a:p>
        </p:txBody>
      </p:sp>
      <p:sp>
        <p:nvSpPr>
          <p:cNvPr id="14" name="文本框 13">
            <a:extLst>
              <a:ext uri="{FF2B5EF4-FFF2-40B4-BE49-F238E27FC236}">
                <a16:creationId xmlns:a16="http://schemas.microsoft.com/office/drawing/2014/main" id="{0A93419C-DDCD-4E1E-BBCB-C95412E2BCB1}"/>
              </a:ext>
            </a:extLst>
          </p:cNvPr>
          <p:cNvSpPr txBox="1"/>
          <p:nvPr/>
        </p:nvSpPr>
        <p:spPr>
          <a:xfrm>
            <a:off x="603487" y="819618"/>
            <a:ext cx="4988581" cy="454035"/>
          </a:xfrm>
          <a:prstGeom prst="rect">
            <a:avLst/>
          </a:prstGeom>
          <a:solidFill>
            <a:schemeClr val="accent3">
              <a:lumMod val="20000"/>
              <a:lumOff val="80000"/>
            </a:schemeClr>
          </a:solidFill>
        </p:spPr>
        <p:txBody>
          <a:bodyPr wrap="square" rtlCol="0">
            <a:spAutoFit/>
          </a:bodyPr>
          <a:lstStyle/>
          <a:p>
            <a:pPr algn="ctr">
              <a:lnSpc>
                <a:spcPct val="150000"/>
              </a:lnSpc>
            </a:pPr>
            <a:r>
              <a:rPr lang="zh-CN" altLang="en-US" dirty="0">
                <a:latin typeface="Arial" panose="020B0604020202020204" pitchFamily="34" charset="0"/>
                <a:ea typeface="黑体" panose="02010609060101010101" pitchFamily="49" charset="-122"/>
                <a:cs typeface="Arial" panose="020B0604020202020204" pitchFamily="34" charset="0"/>
              </a:rPr>
              <a:t>分别取感病土和抗病土，在生长室种植甜菜幼苗</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pic>
        <p:nvPicPr>
          <p:cNvPr id="15" name="图片 14">
            <a:extLst>
              <a:ext uri="{FF2B5EF4-FFF2-40B4-BE49-F238E27FC236}">
                <a16:creationId xmlns:a16="http://schemas.microsoft.com/office/drawing/2014/main" id="{A5151E69-C53C-4DA9-9998-365E279E7A51}"/>
              </a:ext>
            </a:extLst>
          </p:cNvPr>
          <p:cNvPicPr>
            <a:picLocks noChangeAspect="1"/>
          </p:cNvPicPr>
          <p:nvPr/>
        </p:nvPicPr>
        <p:blipFill rotWithShape="1">
          <a:blip r:embed="rId3"/>
          <a:srcRect l="66033" t="-1" r="15527" b="86415"/>
          <a:stretch/>
        </p:blipFill>
        <p:spPr>
          <a:xfrm>
            <a:off x="7395511" y="1879097"/>
            <a:ext cx="1483146" cy="1489514"/>
          </a:xfrm>
          <a:prstGeom prst="rect">
            <a:avLst/>
          </a:prstGeom>
        </p:spPr>
      </p:pic>
      <p:pic>
        <p:nvPicPr>
          <p:cNvPr id="16" name="图片 15">
            <a:extLst>
              <a:ext uri="{FF2B5EF4-FFF2-40B4-BE49-F238E27FC236}">
                <a16:creationId xmlns:a16="http://schemas.microsoft.com/office/drawing/2014/main" id="{5822BE74-9889-4DA0-B1B8-9615F0546285}"/>
              </a:ext>
            </a:extLst>
          </p:cNvPr>
          <p:cNvPicPr>
            <a:picLocks noChangeAspect="1"/>
          </p:cNvPicPr>
          <p:nvPr/>
        </p:nvPicPr>
        <p:blipFill rotWithShape="1">
          <a:blip r:embed="rId3"/>
          <a:srcRect l="47251" t="-1" r="34309" b="86415"/>
          <a:stretch/>
        </p:blipFill>
        <p:spPr>
          <a:xfrm>
            <a:off x="7422267" y="276100"/>
            <a:ext cx="1483146" cy="1489514"/>
          </a:xfrm>
          <a:prstGeom prst="rect">
            <a:avLst/>
          </a:prstGeom>
        </p:spPr>
      </p:pic>
      <p:pic>
        <p:nvPicPr>
          <p:cNvPr id="17" name="图片 16">
            <a:extLst>
              <a:ext uri="{FF2B5EF4-FFF2-40B4-BE49-F238E27FC236}">
                <a16:creationId xmlns:a16="http://schemas.microsoft.com/office/drawing/2014/main" id="{DF78FDE6-3222-48D3-BFA3-63E4C76B4043}"/>
              </a:ext>
            </a:extLst>
          </p:cNvPr>
          <p:cNvPicPr>
            <a:picLocks noChangeAspect="1"/>
          </p:cNvPicPr>
          <p:nvPr/>
        </p:nvPicPr>
        <p:blipFill rotWithShape="1">
          <a:blip r:embed="rId3"/>
          <a:srcRect l="27996" t="187" r="53564" b="86227"/>
          <a:stretch/>
        </p:blipFill>
        <p:spPr>
          <a:xfrm>
            <a:off x="5770535" y="1879097"/>
            <a:ext cx="1483146" cy="1489514"/>
          </a:xfrm>
          <a:prstGeom prst="rect">
            <a:avLst/>
          </a:prstGeom>
        </p:spPr>
      </p:pic>
      <p:sp>
        <p:nvSpPr>
          <p:cNvPr id="2" name="乘号 1">
            <a:extLst>
              <a:ext uri="{FF2B5EF4-FFF2-40B4-BE49-F238E27FC236}">
                <a16:creationId xmlns:a16="http://schemas.microsoft.com/office/drawing/2014/main" id="{0D93ACED-72A9-4ADD-B878-CC250CA33A3F}"/>
              </a:ext>
            </a:extLst>
          </p:cNvPr>
          <p:cNvSpPr/>
          <p:nvPr/>
        </p:nvSpPr>
        <p:spPr>
          <a:xfrm>
            <a:off x="5655460" y="1691652"/>
            <a:ext cx="1766807" cy="1766807"/>
          </a:xfrm>
          <a:prstGeom prst="mathMultiply">
            <a:avLst>
              <a:gd name="adj1" fmla="val 10362"/>
            </a:avLst>
          </a:prstGeom>
          <a:solidFill>
            <a:srgbClr val="D400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2CF4891-1A39-4219-A962-3B20675CAE70}"/>
              </a:ext>
            </a:extLst>
          </p:cNvPr>
          <p:cNvSpPr/>
          <p:nvPr/>
        </p:nvSpPr>
        <p:spPr>
          <a:xfrm>
            <a:off x="928598" y="2140288"/>
            <a:ext cx="4338352" cy="869533"/>
          </a:xfrm>
          <a:prstGeom prst="rect">
            <a:avLst/>
          </a:prstGeom>
          <a:solidFill>
            <a:schemeClr val="accent3">
              <a:lumMod val="20000"/>
              <a:lumOff val="80000"/>
            </a:schemeClr>
          </a:solidFill>
        </p:spPr>
        <p:txBody>
          <a:bodyPr wrap="square" rtlCol="0">
            <a:spAutoFit/>
          </a:bodyPr>
          <a:lstStyle/>
          <a:p>
            <a:pPr algn="ctr">
              <a:lnSpc>
                <a:spcPct val="150000"/>
              </a:lnSpc>
            </a:pPr>
            <a:r>
              <a:rPr lang="en-US" altLang="zh-CN" dirty="0">
                <a:latin typeface="Arial" panose="020B0604020202020204" pitchFamily="34" charset="0"/>
                <a:ea typeface="黑体" panose="02010609060101010101" pitchFamily="49" charset="-122"/>
                <a:cs typeface="Arial" panose="020B0604020202020204" pitchFamily="34" charset="0"/>
              </a:rPr>
              <a:t>7</a:t>
            </a:r>
            <a:r>
              <a:rPr lang="zh-CN" altLang="en-US" dirty="0">
                <a:latin typeface="Arial" panose="020B0604020202020204" pitchFamily="34" charset="0"/>
                <a:ea typeface="黑体" panose="02010609060101010101" pitchFamily="49" charset="-122"/>
                <a:cs typeface="Arial" panose="020B0604020202020204" pitchFamily="34" charset="0"/>
              </a:rPr>
              <a:t>天后，部分土壤中接种</a:t>
            </a:r>
            <a:r>
              <a:rPr lang="en-US" altLang="zh-CN" i="1" dirty="0">
                <a:latin typeface="Arial" panose="020B0604020202020204" pitchFamily="34" charset="0"/>
                <a:ea typeface="黑体" panose="02010609060101010101" pitchFamily="49" charset="-122"/>
                <a:cs typeface="Arial" panose="020B0604020202020204" pitchFamily="34" charset="0"/>
              </a:rPr>
              <a:t>R.</a:t>
            </a:r>
            <a:r>
              <a:rPr lang="en-US" altLang="zh-CN" i="1" dirty="0">
                <a:latin typeface="Arial" panose="020B0604020202020204" pitchFamily="34" charset="0"/>
                <a:cs typeface="Arial" panose="020B0604020202020204" pitchFamily="34" charset="0"/>
              </a:rPr>
              <a:t> </a:t>
            </a:r>
            <a:r>
              <a:rPr lang="en-US" altLang="zh-CN" i="1" dirty="0" err="1">
                <a:latin typeface="Arial" panose="020B0604020202020204" pitchFamily="34" charset="0"/>
                <a:cs typeface="Arial" panose="020B0604020202020204" pitchFamily="34" charset="0"/>
              </a:rPr>
              <a:t>solani</a:t>
            </a:r>
            <a:r>
              <a:rPr lang="zh-CN" altLang="en-US" dirty="0">
                <a:latin typeface="Arial" panose="020B0604020202020204" pitchFamily="34" charset="0"/>
                <a:ea typeface="黑体" panose="02010609060101010101" pitchFamily="49" charset="-122"/>
                <a:cs typeface="Arial" panose="020B0604020202020204" pitchFamily="34" charset="0"/>
              </a:rPr>
              <a:t>致病菌</a:t>
            </a:r>
            <a:endParaRPr lang="en-US" altLang="zh-CN" dirty="0">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dirty="0">
                <a:latin typeface="Arial" panose="020B0604020202020204" pitchFamily="34" charset="0"/>
                <a:ea typeface="黑体" panose="02010609060101010101" pitchFamily="49" charset="-122"/>
                <a:cs typeface="Arial" panose="020B0604020202020204" pitchFamily="34" charset="0"/>
              </a:rPr>
              <a:t>n = 12</a:t>
            </a: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dirty="0">
                <a:latin typeface="Arial" panose="020B0604020202020204" pitchFamily="34" charset="0"/>
                <a:ea typeface="黑体" panose="02010609060101010101" pitchFamily="49" charset="-122"/>
                <a:cs typeface="Arial" panose="020B0604020202020204" pitchFamily="34" charset="0"/>
              </a:rPr>
              <a:t>N = 4</a:t>
            </a:r>
            <a:r>
              <a:rPr lang="zh-CN" altLang="en-US" dirty="0">
                <a:latin typeface="Arial" panose="020B0604020202020204" pitchFamily="34" charset="0"/>
                <a:ea typeface="黑体" panose="02010609060101010101" pitchFamily="49" charset="-122"/>
                <a:cs typeface="Arial" panose="020B0604020202020204" pitchFamily="34" charset="0"/>
              </a:rPr>
              <a:t>）</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id="{CB955AE6-09A3-4D77-9BAF-4CDC80ECA467}"/>
              </a:ext>
            </a:extLst>
          </p:cNvPr>
          <p:cNvSpPr txBox="1"/>
          <p:nvPr/>
        </p:nvSpPr>
        <p:spPr>
          <a:xfrm>
            <a:off x="1218165" y="5705491"/>
            <a:ext cx="3759211" cy="869533"/>
          </a:xfrm>
          <a:prstGeom prst="rect">
            <a:avLst/>
          </a:prstGeom>
          <a:solidFill>
            <a:schemeClr val="accent3">
              <a:lumMod val="20000"/>
              <a:lumOff val="80000"/>
            </a:schemeClr>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过滤根系匀浆，</a:t>
            </a:r>
            <a:r>
              <a:rPr lang="en-US" altLang="zh-CN" dirty="0" err="1"/>
              <a:t>Nycodez</a:t>
            </a:r>
            <a:r>
              <a:rPr lang="zh-CN" altLang="en-US" dirty="0"/>
              <a:t>梯度离心法收集内生细菌细胞</a:t>
            </a:r>
            <a:endParaRPr lang="en-US" altLang="zh-CN" dirty="0"/>
          </a:p>
        </p:txBody>
      </p:sp>
      <p:cxnSp>
        <p:nvCxnSpPr>
          <p:cNvPr id="19" name="直接箭头连接符 18">
            <a:extLst>
              <a:ext uri="{FF2B5EF4-FFF2-40B4-BE49-F238E27FC236}">
                <a16:creationId xmlns:a16="http://schemas.microsoft.com/office/drawing/2014/main" id="{1C33884D-48E0-46E3-98A0-2753ECE5B6B3}"/>
              </a:ext>
            </a:extLst>
          </p:cNvPr>
          <p:cNvCxnSpPr/>
          <p:nvPr/>
        </p:nvCxnSpPr>
        <p:spPr>
          <a:xfrm>
            <a:off x="3135824" y="1431010"/>
            <a:ext cx="0" cy="676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E26073E-9543-41FC-94A1-0BFDBA52B190}"/>
              </a:ext>
            </a:extLst>
          </p:cNvPr>
          <p:cNvCxnSpPr>
            <a:cxnSpLocks/>
          </p:cNvCxnSpPr>
          <p:nvPr/>
        </p:nvCxnSpPr>
        <p:spPr>
          <a:xfrm>
            <a:off x="3147868" y="3058620"/>
            <a:ext cx="0" cy="438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C1BE298-A7F8-4A71-B587-595FD54B6667}"/>
              </a:ext>
            </a:extLst>
          </p:cNvPr>
          <p:cNvCxnSpPr>
            <a:cxnSpLocks/>
          </p:cNvCxnSpPr>
          <p:nvPr/>
        </p:nvCxnSpPr>
        <p:spPr>
          <a:xfrm>
            <a:off x="3134953" y="4094423"/>
            <a:ext cx="0" cy="438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B41244E-90F9-4865-A6E4-0888E54D92FA}"/>
              </a:ext>
            </a:extLst>
          </p:cNvPr>
          <p:cNvCxnSpPr>
            <a:cxnSpLocks/>
          </p:cNvCxnSpPr>
          <p:nvPr/>
        </p:nvCxnSpPr>
        <p:spPr>
          <a:xfrm>
            <a:off x="3134953" y="5094064"/>
            <a:ext cx="0" cy="438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5B4100DA-4152-4754-AF16-0D4C0D34D09A}"/>
              </a:ext>
            </a:extLst>
          </p:cNvPr>
          <p:cNvPicPr>
            <a:picLocks noChangeAspect="1"/>
          </p:cNvPicPr>
          <p:nvPr/>
        </p:nvPicPr>
        <p:blipFill rotWithShape="1">
          <a:blip r:embed="rId3"/>
          <a:srcRect l="45654" t="55007" r="38983" b="38767"/>
          <a:stretch/>
        </p:blipFill>
        <p:spPr>
          <a:xfrm rot="16200000">
            <a:off x="4863068" y="5695482"/>
            <a:ext cx="1233487" cy="685799"/>
          </a:xfrm>
          <a:prstGeom prst="rect">
            <a:avLst/>
          </a:prstGeom>
        </p:spPr>
      </p:pic>
      <p:sp>
        <p:nvSpPr>
          <p:cNvPr id="25" name="文本框 24">
            <a:extLst>
              <a:ext uri="{FF2B5EF4-FFF2-40B4-BE49-F238E27FC236}">
                <a16:creationId xmlns:a16="http://schemas.microsoft.com/office/drawing/2014/main" id="{2A3FA452-FF28-400E-B428-C37428F8E287}"/>
              </a:ext>
            </a:extLst>
          </p:cNvPr>
          <p:cNvSpPr txBox="1"/>
          <p:nvPr/>
        </p:nvSpPr>
        <p:spPr>
          <a:xfrm>
            <a:off x="6089059" y="5520825"/>
            <a:ext cx="1520610" cy="369332"/>
          </a:xfrm>
          <a:prstGeom prst="rect">
            <a:avLst/>
          </a:prstGeom>
          <a:solidFill>
            <a:schemeClr val="accent3">
              <a:lumMod val="20000"/>
              <a:lumOff val="80000"/>
            </a:schemeClr>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测宏基因组</a:t>
            </a:r>
          </a:p>
        </p:txBody>
      </p:sp>
      <p:sp>
        <p:nvSpPr>
          <p:cNvPr id="26" name="文本框 25">
            <a:extLst>
              <a:ext uri="{FF2B5EF4-FFF2-40B4-BE49-F238E27FC236}">
                <a16:creationId xmlns:a16="http://schemas.microsoft.com/office/drawing/2014/main" id="{889A950D-01A3-4CF2-A96D-9AFC6461880F}"/>
              </a:ext>
            </a:extLst>
          </p:cNvPr>
          <p:cNvSpPr txBox="1"/>
          <p:nvPr/>
        </p:nvSpPr>
        <p:spPr>
          <a:xfrm>
            <a:off x="6089057" y="6300499"/>
            <a:ext cx="2083716" cy="369332"/>
          </a:xfrm>
          <a:prstGeom prst="rect">
            <a:avLst/>
          </a:prstGeom>
          <a:solidFill>
            <a:schemeClr val="accent3">
              <a:lumMod val="20000"/>
              <a:lumOff val="80000"/>
            </a:schemeClr>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涂板；培养单菌</a:t>
            </a:r>
          </a:p>
        </p:txBody>
      </p:sp>
    </p:spTree>
    <p:extLst>
      <p:ext uri="{BB962C8B-B14F-4D97-AF65-F5344CB8AC3E}">
        <p14:creationId xmlns:p14="http://schemas.microsoft.com/office/powerpoint/2010/main" val="110876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18"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E468E3D-2123-4633-88AC-385639981DF5}"/>
              </a:ext>
            </a:extLst>
          </p:cNvPr>
          <p:cNvPicPr>
            <a:picLocks noChangeAspect="1"/>
          </p:cNvPicPr>
          <p:nvPr/>
        </p:nvPicPr>
        <p:blipFill>
          <a:blip r:embed="rId3"/>
          <a:stretch>
            <a:fillRect/>
          </a:stretch>
        </p:blipFill>
        <p:spPr>
          <a:xfrm>
            <a:off x="623153" y="1089025"/>
            <a:ext cx="8067220" cy="340019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pic>
      <p:sp>
        <p:nvSpPr>
          <p:cNvPr id="4" name="矩形 3">
            <a:extLst>
              <a:ext uri="{FF2B5EF4-FFF2-40B4-BE49-F238E27FC236}">
                <a16:creationId xmlns:a16="http://schemas.microsoft.com/office/drawing/2014/main" id="{7C80ED77-0A4E-447B-A54C-5D604C72FD16}"/>
              </a:ext>
            </a:extLst>
          </p:cNvPr>
          <p:cNvSpPr/>
          <p:nvPr/>
        </p:nvSpPr>
        <p:spPr>
          <a:xfrm>
            <a:off x="4313862" y="4612943"/>
            <a:ext cx="4572000" cy="276999"/>
          </a:xfrm>
          <a:prstGeom prst="rect">
            <a:avLst/>
          </a:prstGeom>
          <a:noFill/>
        </p:spPr>
        <p:txBody>
          <a:bodyPr wrap="square" rtlCol="0">
            <a:spAutoFit/>
          </a:bodyPr>
          <a:lstStyle/>
          <a:p>
            <a:pPr algn="r"/>
            <a:r>
              <a:rPr lang="en-US" altLang="zh-CN" sz="1200" dirty="0">
                <a:latin typeface="Arial" panose="020B0604020202020204" pitchFamily="34" charset="0"/>
                <a:cs typeface="Arial" panose="020B0604020202020204" pitchFamily="34" charset="0"/>
              </a:rPr>
              <a:t>A.E. Berry et al. / FEMS Microbiology Letters (2003)</a:t>
            </a:r>
            <a:endParaRPr lang="zh-CN" altLang="en-US" sz="1200"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D6491B38-7317-49F3-81A1-F1270F4F2D85}"/>
              </a:ext>
            </a:extLst>
          </p:cNvPr>
          <p:cNvSpPr/>
          <p:nvPr/>
        </p:nvSpPr>
        <p:spPr>
          <a:xfrm>
            <a:off x="623153" y="5326097"/>
            <a:ext cx="8324715" cy="442878"/>
          </a:xfrm>
          <a:prstGeom prst="rect">
            <a:avLst/>
          </a:prstGeom>
        </p:spPr>
        <p:txBody>
          <a:bodyPr wrap="none">
            <a:spAutoFit/>
          </a:bodyPr>
          <a:lstStyle/>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优点：提取根系内生细菌细胞，大大降低宏基因组测序数据中宿主基因的比率</a:t>
            </a:r>
          </a:p>
        </p:txBody>
      </p:sp>
      <p:sp>
        <p:nvSpPr>
          <p:cNvPr id="6" name="矩形 5">
            <a:extLst>
              <a:ext uri="{FF2B5EF4-FFF2-40B4-BE49-F238E27FC236}">
                <a16:creationId xmlns:a16="http://schemas.microsoft.com/office/drawing/2014/main" id="{A04558C7-D8BD-4924-ADAF-30DE66B695E4}"/>
              </a:ext>
            </a:extLst>
          </p:cNvPr>
          <p:cNvSpPr/>
          <p:nvPr/>
        </p:nvSpPr>
        <p:spPr>
          <a:xfrm>
            <a:off x="2852530" y="370264"/>
            <a:ext cx="3438940" cy="456535"/>
          </a:xfrm>
          <a:prstGeom prst="rect">
            <a:avLst/>
          </a:prstGeom>
        </p:spPr>
        <p:txBody>
          <a:bodyPr wrap="square">
            <a:spAutoFit/>
          </a:bodyPr>
          <a:lstStyle/>
          <a:p>
            <a:pPr>
              <a:lnSpc>
                <a:spcPct val="150000"/>
              </a:lnSpc>
            </a:pPr>
            <a:r>
              <a:rPr lang="zh-CN" altLang="en-US" b="1" dirty="0">
                <a:latin typeface="Arial" panose="020B0604020202020204" pitchFamily="34" charset="0"/>
                <a:ea typeface="黑体" panose="02010609060101010101" pitchFamily="49" charset="-122"/>
                <a:cs typeface="Arial" panose="020B0604020202020204" pitchFamily="34" charset="0"/>
              </a:rPr>
              <a:t>A Nycodenz density gradient</a:t>
            </a:r>
          </a:p>
        </p:txBody>
      </p:sp>
    </p:spTree>
    <p:extLst>
      <p:ext uri="{BB962C8B-B14F-4D97-AF65-F5344CB8AC3E}">
        <p14:creationId xmlns:p14="http://schemas.microsoft.com/office/powerpoint/2010/main" val="290753078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2610</TotalTime>
  <Words>2937</Words>
  <Application>Microsoft Office PowerPoint</Application>
  <PresentationFormat>全屏显示(4:3)</PresentationFormat>
  <Paragraphs>274</Paragraphs>
  <Slides>27</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-apple-system</vt:lpstr>
      <vt:lpstr>等线</vt:lpstr>
      <vt:lpstr>黑体</vt:lpstr>
      <vt:lpstr>华文中宋</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 Yuan</dc:creator>
  <cp:lastModifiedBy>Qin Yuan</cp:lastModifiedBy>
  <cp:revision>124</cp:revision>
  <dcterms:created xsi:type="dcterms:W3CDTF">2019-11-02T03:24:02Z</dcterms:created>
  <dcterms:modified xsi:type="dcterms:W3CDTF">2019-11-07T14:01:28Z</dcterms:modified>
</cp:coreProperties>
</file>